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0"/>
  </p:notesMasterIdLst>
  <p:sldIdLst>
    <p:sldId id="282" r:id="rId2"/>
    <p:sldId id="289" r:id="rId3"/>
    <p:sldId id="260" r:id="rId4"/>
    <p:sldId id="261" r:id="rId5"/>
    <p:sldId id="286" r:id="rId6"/>
    <p:sldId id="287" r:id="rId7"/>
    <p:sldId id="279" r:id="rId8"/>
    <p:sldId id="262" r:id="rId9"/>
    <p:sldId id="263" r:id="rId10"/>
    <p:sldId id="264" r:id="rId11"/>
    <p:sldId id="297" r:id="rId12"/>
    <p:sldId id="292" r:id="rId13"/>
    <p:sldId id="280" r:id="rId14"/>
    <p:sldId id="290" r:id="rId15"/>
    <p:sldId id="288" r:id="rId16"/>
    <p:sldId id="299" r:id="rId17"/>
    <p:sldId id="266" r:id="rId18"/>
    <p:sldId id="267" r:id="rId19"/>
    <p:sldId id="268" r:id="rId20"/>
    <p:sldId id="269" r:id="rId21"/>
    <p:sldId id="270" r:id="rId22"/>
    <p:sldId id="271" r:id="rId23"/>
    <p:sldId id="273" r:id="rId24"/>
    <p:sldId id="272" r:id="rId25"/>
    <p:sldId id="274" r:id="rId26"/>
    <p:sldId id="275" r:id="rId27"/>
    <p:sldId id="276" r:id="rId28"/>
    <p:sldId id="278" r:id="rId29"/>
  </p:sldIdLst>
  <p:sldSz cx="12192000" cy="6858000"/>
  <p:notesSz cx="6889750" cy="10018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32AE44-DA6F-4A15-8164-D1DAB42DA44E}" v="438" dt="2024-05-09T05:58:13.91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5/10/relationships/revisionInfo" Target="revisionInfo.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6088" cy="50165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902075" y="0"/>
            <a:ext cx="2986088" cy="501650"/>
          </a:xfrm>
          <a:prstGeom prst="rect">
            <a:avLst/>
          </a:prstGeom>
        </p:spPr>
        <p:txBody>
          <a:bodyPr vert="horz" lIns="91440" tIns="45720" rIns="91440" bIns="45720" rtlCol="0"/>
          <a:lstStyle>
            <a:lvl1pPr algn="r">
              <a:defRPr sz="1200"/>
            </a:lvl1pPr>
          </a:lstStyle>
          <a:p>
            <a:fld id="{F4125667-25D4-4E32-A35D-CC651E548FE5}" type="datetimeFigureOut">
              <a:rPr lang="en-GB" smtClean="0"/>
              <a:t>20/05/2024</a:t>
            </a:fld>
            <a:endParaRPr lang="en-GB" dirty="0"/>
          </a:p>
        </p:txBody>
      </p:sp>
      <p:sp>
        <p:nvSpPr>
          <p:cNvPr id="4" name="Slide Image Placeholder 3"/>
          <p:cNvSpPr>
            <a:spLocks noGrp="1" noRot="1" noChangeAspect="1"/>
          </p:cNvSpPr>
          <p:nvPr>
            <p:ph type="sldImg" idx="2"/>
          </p:nvPr>
        </p:nvSpPr>
        <p:spPr>
          <a:xfrm>
            <a:off x="439738" y="1252538"/>
            <a:ext cx="6010275" cy="338137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8975" y="4821238"/>
            <a:ext cx="5511800" cy="39449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7063"/>
            <a:ext cx="2986088" cy="50165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902075" y="9517063"/>
            <a:ext cx="2986088" cy="501650"/>
          </a:xfrm>
          <a:prstGeom prst="rect">
            <a:avLst/>
          </a:prstGeom>
        </p:spPr>
        <p:txBody>
          <a:bodyPr vert="horz" lIns="91440" tIns="45720" rIns="91440" bIns="45720" rtlCol="0" anchor="b"/>
          <a:lstStyle>
            <a:lvl1pPr algn="r">
              <a:defRPr sz="1200"/>
            </a:lvl1pPr>
          </a:lstStyle>
          <a:p>
            <a:fld id="{F1EC4BEC-87E7-4060-AD0F-0B194203533D}" type="slidenum">
              <a:rPr lang="en-GB" smtClean="0"/>
              <a:t>‹#›</a:t>
            </a:fld>
            <a:endParaRPr lang="en-GB" dirty="0"/>
          </a:p>
        </p:txBody>
      </p:sp>
    </p:spTree>
    <p:extLst>
      <p:ext uri="{BB962C8B-B14F-4D97-AF65-F5344CB8AC3E}">
        <p14:creationId xmlns:p14="http://schemas.microsoft.com/office/powerpoint/2010/main" val="23348539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1A721-3AF6-9571-98AF-B6CCA014B7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1D88175-1142-60A7-E198-39506B8EAD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CC691FB-51FA-7F58-7136-04ED1EC9E2F3}"/>
              </a:ext>
            </a:extLst>
          </p:cNvPr>
          <p:cNvSpPr>
            <a:spLocks noGrp="1"/>
          </p:cNvSpPr>
          <p:nvPr>
            <p:ph type="dt" sz="half" idx="10"/>
          </p:nvPr>
        </p:nvSpPr>
        <p:spPr/>
        <p:txBody>
          <a:bodyPr/>
          <a:lstStyle/>
          <a:p>
            <a:fld id="{29AD934C-B06B-4AB1-8A27-737A68A8C151}" type="datetime1">
              <a:rPr lang="en-GB" smtClean="0"/>
              <a:t>20/05/2024</a:t>
            </a:fld>
            <a:endParaRPr lang="en-GB" dirty="0"/>
          </a:p>
        </p:txBody>
      </p:sp>
      <p:sp>
        <p:nvSpPr>
          <p:cNvPr id="5" name="Footer Placeholder 4">
            <a:extLst>
              <a:ext uri="{FF2B5EF4-FFF2-40B4-BE49-F238E27FC236}">
                <a16:creationId xmlns:a16="http://schemas.microsoft.com/office/drawing/2014/main" id="{82962793-9DAE-125B-6949-5188E8863198}"/>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0A0A648-53DB-7930-7394-E8BAB64AFFB1}"/>
              </a:ext>
            </a:extLst>
          </p:cNvPr>
          <p:cNvSpPr>
            <a:spLocks noGrp="1"/>
          </p:cNvSpPr>
          <p:nvPr>
            <p:ph type="sldNum" sz="quarter" idx="12"/>
          </p:nvPr>
        </p:nvSpPr>
        <p:spPr/>
        <p:txBody>
          <a:bodyPr/>
          <a:lstStyle/>
          <a:p>
            <a:fld id="{0DA99461-0B27-48DD-AA52-EF709D76F84B}" type="slidenum">
              <a:rPr lang="en-GB" smtClean="0"/>
              <a:t>‹#›</a:t>
            </a:fld>
            <a:endParaRPr lang="en-GB" dirty="0"/>
          </a:p>
        </p:txBody>
      </p:sp>
    </p:spTree>
    <p:extLst>
      <p:ext uri="{BB962C8B-B14F-4D97-AF65-F5344CB8AC3E}">
        <p14:creationId xmlns:p14="http://schemas.microsoft.com/office/powerpoint/2010/main" val="34877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B97C5-CC43-9AA9-8F0A-F7CB3EDAE41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A3BEB31-443C-8018-D807-1312EF2B5BA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0F12922-45EF-7FCC-ACFC-F980F27E40C1}"/>
              </a:ext>
            </a:extLst>
          </p:cNvPr>
          <p:cNvSpPr>
            <a:spLocks noGrp="1"/>
          </p:cNvSpPr>
          <p:nvPr>
            <p:ph type="dt" sz="half" idx="10"/>
          </p:nvPr>
        </p:nvSpPr>
        <p:spPr/>
        <p:txBody>
          <a:bodyPr/>
          <a:lstStyle/>
          <a:p>
            <a:fld id="{C80C0A0F-0625-48CC-A56C-F19B37EC801D}" type="datetime1">
              <a:rPr lang="en-GB" smtClean="0"/>
              <a:t>20/05/2024</a:t>
            </a:fld>
            <a:endParaRPr lang="en-GB" dirty="0"/>
          </a:p>
        </p:txBody>
      </p:sp>
      <p:sp>
        <p:nvSpPr>
          <p:cNvPr id="5" name="Footer Placeholder 4">
            <a:extLst>
              <a:ext uri="{FF2B5EF4-FFF2-40B4-BE49-F238E27FC236}">
                <a16:creationId xmlns:a16="http://schemas.microsoft.com/office/drawing/2014/main" id="{200C2CB5-15BB-4680-A34B-A1665F52893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97D39387-DA24-791A-AC28-DA5E3A072E5E}"/>
              </a:ext>
            </a:extLst>
          </p:cNvPr>
          <p:cNvSpPr>
            <a:spLocks noGrp="1"/>
          </p:cNvSpPr>
          <p:nvPr>
            <p:ph type="sldNum" sz="quarter" idx="12"/>
          </p:nvPr>
        </p:nvSpPr>
        <p:spPr/>
        <p:txBody>
          <a:bodyPr/>
          <a:lstStyle/>
          <a:p>
            <a:fld id="{0DA99461-0B27-48DD-AA52-EF709D76F84B}" type="slidenum">
              <a:rPr lang="en-GB" smtClean="0"/>
              <a:t>‹#›</a:t>
            </a:fld>
            <a:endParaRPr lang="en-GB" dirty="0"/>
          </a:p>
        </p:txBody>
      </p:sp>
    </p:spTree>
    <p:extLst>
      <p:ext uri="{BB962C8B-B14F-4D97-AF65-F5344CB8AC3E}">
        <p14:creationId xmlns:p14="http://schemas.microsoft.com/office/powerpoint/2010/main" val="1409758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5B5245-8F07-45BB-47FF-C5D50DC21B5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6D8E554-31DF-0EAB-E9C2-99928FFEAD6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0E595D9-8B53-85CE-1AB0-9037FA4CE48F}"/>
              </a:ext>
            </a:extLst>
          </p:cNvPr>
          <p:cNvSpPr>
            <a:spLocks noGrp="1"/>
          </p:cNvSpPr>
          <p:nvPr>
            <p:ph type="dt" sz="half" idx="10"/>
          </p:nvPr>
        </p:nvSpPr>
        <p:spPr/>
        <p:txBody>
          <a:bodyPr/>
          <a:lstStyle/>
          <a:p>
            <a:fld id="{4B430510-D2DA-4EBE-9F23-0B54B3CFB5AF}" type="datetime1">
              <a:rPr lang="en-GB" smtClean="0"/>
              <a:t>20/05/2024</a:t>
            </a:fld>
            <a:endParaRPr lang="en-GB" dirty="0"/>
          </a:p>
        </p:txBody>
      </p:sp>
      <p:sp>
        <p:nvSpPr>
          <p:cNvPr id="5" name="Footer Placeholder 4">
            <a:extLst>
              <a:ext uri="{FF2B5EF4-FFF2-40B4-BE49-F238E27FC236}">
                <a16:creationId xmlns:a16="http://schemas.microsoft.com/office/drawing/2014/main" id="{7F7F5113-40FC-078C-97E4-A5F40920AA0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8F9DF78-CF86-44A3-EE47-F247746BBC50}"/>
              </a:ext>
            </a:extLst>
          </p:cNvPr>
          <p:cNvSpPr>
            <a:spLocks noGrp="1"/>
          </p:cNvSpPr>
          <p:nvPr>
            <p:ph type="sldNum" sz="quarter" idx="12"/>
          </p:nvPr>
        </p:nvSpPr>
        <p:spPr/>
        <p:txBody>
          <a:bodyPr/>
          <a:lstStyle/>
          <a:p>
            <a:fld id="{0DA99461-0B27-48DD-AA52-EF709D76F84B}" type="slidenum">
              <a:rPr lang="en-GB" smtClean="0"/>
              <a:t>‹#›</a:t>
            </a:fld>
            <a:endParaRPr lang="en-GB" dirty="0"/>
          </a:p>
        </p:txBody>
      </p:sp>
    </p:spTree>
    <p:extLst>
      <p:ext uri="{BB962C8B-B14F-4D97-AF65-F5344CB8AC3E}">
        <p14:creationId xmlns:p14="http://schemas.microsoft.com/office/powerpoint/2010/main" val="236593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57EB6-FC0B-AB1B-3BFC-3581E945BAB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C90C083-4560-56F6-E783-EDC1BEAB9C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8C58BD4-A0B0-F26F-0B86-8AAB0852E4A7}"/>
              </a:ext>
            </a:extLst>
          </p:cNvPr>
          <p:cNvSpPr>
            <a:spLocks noGrp="1"/>
          </p:cNvSpPr>
          <p:nvPr>
            <p:ph type="dt" sz="half" idx="10"/>
          </p:nvPr>
        </p:nvSpPr>
        <p:spPr/>
        <p:txBody>
          <a:bodyPr/>
          <a:lstStyle/>
          <a:p>
            <a:fld id="{0DC817E7-1DE2-4E06-9AE3-E427639D5869}" type="datetime1">
              <a:rPr lang="en-GB" smtClean="0"/>
              <a:t>20/05/2024</a:t>
            </a:fld>
            <a:endParaRPr lang="en-GB" dirty="0"/>
          </a:p>
        </p:txBody>
      </p:sp>
      <p:sp>
        <p:nvSpPr>
          <p:cNvPr id="5" name="Footer Placeholder 4">
            <a:extLst>
              <a:ext uri="{FF2B5EF4-FFF2-40B4-BE49-F238E27FC236}">
                <a16:creationId xmlns:a16="http://schemas.microsoft.com/office/drawing/2014/main" id="{1F099F55-36EA-EB0F-E1E0-A84C7E530AA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013C486-DC73-4DD7-172D-EBE45EE40815}"/>
              </a:ext>
            </a:extLst>
          </p:cNvPr>
          <p:cNvSpPr>
            <a:spLocks noGrp="1"/>
          </p:cNvSpPr>
          <p:nvPr>
            <p:ph type="sldNum" sz="quarter" idx="12"/>
          </p:nvPr>
        </p:nvSpPr>
        <p:spPr/>
        <p:txBody>
          <a:bodyPr/>
          <a:lstStyle/>
          <a:p>
            <a:fld id="{0DA99461-0B27-48DD-AA52-EF709D76F84B}" type="slidenum">
              <a:rPr lang="en-GB" smtClean="0"/>
              <a:t>‹#›</a:t>
            </a:fld>
            <a:endParaRPr lang="en-GB" dirty="0"/>
          </a:p>
        </p:txBody>
      </p:sp>
    </p:spTree>
    <p:extLst>
      <p:ext uri="{BB962C8B-B14F-4D97-AF65-F5344CB8AC3E}">
        <p14:creationId xmlns:p14="http://schemas.microsoft.com/office/powerpoint/2010/main" val="2640703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ECC47-5407-882C-5C38-D6D91441BB1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6CE7998-D618-8B73-C43B-B6D930976A3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02FE8F9-12D5-1F7C-B9E9-0717944A107B}"/>
              </a:ext>
            </a:extLst>
          </p:cNvPr>
          <p:cNvSpPr>
            <a:spLocks noGrp="1"/>
          </p:cNvSpPr>
          <p:nvPr>
            <p:ph type="dt" sz="half" idx="10"/>
          </p:nvPr>
        </p:nvSpPr>
        <p:spPr/>
        <p:txBody>
          <a:bodyPr/>
          <a:lstStyle/>
          <a:p>
            <a:fld id="{BB76961E-B102-4B72-B31C-F5800AC0AD6A}" type="datetime1">
              <a:rPr lang="en-GB" smtClean="0"/>
              <a:t>20/05/2024</a:t>
            </a:fld>
            <a:endParaRPr lang="en-GB" dirty="0"/>
          </a:p>
        </p:txBody>
      </p:sp>
      <p:sp>
        <p:nvSpPr>
          <p:cNvPr id="5" name="Footer Placeholder 4">
            <a:extLst>
              <a:ext uri="{FF2B5EF4-FFF2-40B4-BE49-F238E27FC236}">
                <a16:creationId xmlns:a16="http://schemas.microsoft.com/office/drawing/2014/main" id="{E51F4292-DF2D-F5A5-37F5-A2AA01ECC967}"/>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94831F92-3190-13C7-7CFF-15A9C10405AE}"/>
              </a:ext>
            </a:extLst>
          </p:cNvPr>
          <p:cNvSpPr>
            <a:spLocks noGrp="1"/>
          </p:cNvSpPr>
          <p:nvPr>
            <p:ph type="sldNum" sz="quarter" idx="12"/>
          </p:nvPr>
        </p:nvSpPr>
        <p:spPr/>
        <p:txBody>
          <a:bodyPr/>
          <a:lstStyle/>
          <a:p>
            <a:fld id="{0DA99461-0B27-48DD-AA52-EF709D76F84B}" type="slidenum">
              <a:rPr lang="en-GB" smtClean="0"/>
              <a:t>‹#›</a:t>
            </a:fld>
            <a:endParaRPr lang="en-GB" dirty="0"/>
          </a:p>
        </p:txBody>
      </p:sp>
    </p:spTree>
    <p:extLst>
      <p:ext uri="{BB962C8B-B14F-4D97-AF65-F5344CB8AC3E}">
        <p14:creationId xmlns:p14="http://schemas.microsoft.com/office/powerpoint/2010/main" val="1314560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D29FF-E37C-BBB8-823B-3A368665180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A7EA649-2A39-1FF9-516A-1B9CE04B791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B11BA3C-ECA9-8F38-68DC-60B159DDCF3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B01443C-D606-7A32-C264-8774438E5BE7}"/>
              </a:ext>
            </a:extLst>
          </p:cNvPr>
          <p:cNvSpPr>
            <a:spLocks noGrp="1"/>
          </p:cNvSpPr>
          <p:nvPr>
            <p:ph type="dt" sz="half" idx="10"/>
          </p:nvPr>
        </p:nvSpPr>
        <p:spPr/>
        <p:txBody>
          <a:bodyPr/>
          <a:lstStyle/>
          <a:p>
            <a:fld id="{17956B98-5B0F-4961-804E-B77ED9277EB4}" type="datetime1">
              <a:rPr lang="en-GB" smtClean="0"/>
              <a:t>20/05/2024</a:t>
            </a:fld>
            <a:endParaRPr lang="en-GB" dirty="0"/>
          </a:p>
        </p:txBody>
      </p:sp>
      <p:sp>
        <p:nvSpPr>
          <p:cNvPr id="6" name="Footer Placeholder 5">
            <a:extLst>
              <a:ext uri="{FF2B5EF4-FFF2-40B4-BE49-F238E27FC236}">
                <a16:creationId xmlns:a16="http://schemas.microsoft.com/office/drawing/2014/main" id="{C2740130-4382-8161-2614-B6CB71EFF6E6}"/>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7513AF9A-BFCD-7097-80B8-1994C3100418}"/>
              </a:ext>
            </a:extLst>
          </p:cNvPr>
          <p:cNvSpPr>
            <a:spLocks noGrp="1"/>
          </p:cNvSpPr>
          <p:nvPr>
            <p:ph type="sldNum" sz="quarter" idx="12"/>
          </p:nvPr>
        </p:nvSpPr>
        <p:spPr/>
        <p:txBody>
          <a:bodyPr/>
          <a:lstStyle/>
          <a:p>
            <a:fld id="{0DA99461-0B27-48DD-AA52-EF709D76F84B}" type="slidenum">
              <a:rPr lang="en-GB" smtClean="0"/>
              <a:t>‹#›</a:t>
            </a:fld>
            <a:endParaRPr lang="en-GB" dirty="0"/>
          </a:p>
        </p:txBody>
      </p:sp>
    </p:spTree>
    <p:extLst>
      <p:ext uri="{BB962C8B-B14F-4D97-AF65-F5344CB8AC3E}">
        <p14:creationId xmlns:p14="http://schemas.microsoft.com/office/powerpoint/2010/main" val="2043595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AE7BA-D4D0-DEC3-0AAC-78656D0CA25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C5C921F-9946-6978-2053-771257A667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D75D7D-11FD-BE60-1D73-AD17A88F974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76D9DEE-23C3-41DB-55BF-91544D7FC8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7859A1-1E55-3E08-6766-2E436A4F97D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B9E2C10-710E-1B41-D549-BDD4DB880697}"/>
              </a:ext>
            </a:extLst>
          </p:cNvPr>
          <p:cNvSpPr>
            <a:spLocks noGrp="1"/>
          </p:cNvSpPr>
          <p:nvPr>
            <p:ph type="dt" sz="half" idx="10"/>
          </p:nvPr>
        </p:nvSpPr>
        <p:spPr/>
        <p:txBody>
          <a:bodyPr/>
          <a:lstStyle/>
          <a:p>
            <a:fld id="{AF7D1241-8C45-417F-9095-1375DEDA845F}" type="datetime1">
              <a:rPr lang="en-GB" smtClean="0"/>
              <a:t>20/05/2024</a:t>
            </a:fld>
            <a:endParaRPr lang="en-GB" dirty="0"/>
          </a:p>
        </p:txBody>
      </p:sp>
      <p:sp>
        <p:nvSpPr>
          <p:cNvPr id="8" name="Footer Placeholder 7">
            <a:extLst>
              <a:ext uri="{FF2B5EF4-FFF2-40B4-BE49-F238E27FC236}">
                <a16:creationId xmlns:a16="http://schemas.microsoft.com/office/drawing/2014/main" id="{1F0D0323-473C-9705-449C-0D73DC100E5A}"/>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A392DDE0-8D9F-08D3-AC22-ABC6E6C45706}"/>
              </a:ext>
            </a:extLst>
          </p:cNvPr>
          <p:cNvSpPr>
            <a:spLocks noGrp="1"/>
          </p:cNvSpPr>
          <p:nvPr>
            <p:ph type="sldNum" sz="quarter" idx="12"/>
          </p:nvPr>
        </p:nvSpPr>
        <p:spPr/>
        <p:txBody>
          <a:bodyPr/>
          <a:lstStyle/>
          <a:p>
            <a:fld id="{0DA99461-0B27-48DD-AA52-EF709D76F84B}" type="slidenum">
              <a:rPr lang="en-GB" smtClean="0"/>
              <a:t>‹#›</a:t>
            </a:fld>
            <a:endParaRPr lang="en-GB" dirty="0"/>
          </a:p>
        </p:txBody>
      </p:sp>
    </p:spTree>
    <p:extLst>
      <p:ext uri="{BB962C8B-B14F-4D97-AF65-F5344CB8AC3E}">
        <p14:creationId xmlns:p14="http://schemas.microsoft.com/office/powerpoint/2010/main" val="1798824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E7C50-AB0C-6EDD-C177-42855E7CAC0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A1D5661-957D-A182-C149-0DBFE060EDAD}"/>
              </a:ext>
            </a:extLst>
          </p:cNvPr>
          <p:cNvSpPr>
            <a:spLocks noGrp="1"/>
          </p:cNvSpPr>
          <p:nvPr>
            <p:ph type="dt" sz="half" idx="10"/>
          </p:nvPr>
        </p:nvSpPr>
        <p:spPr/>
        <p:txBody>
          <a:bodyPr/>
          <a:lstStyle/>
          <a:p>
            <a:fld id="{7BFF3CE9-B0BC-4E42-A03D-AE7171A99876}" type="datetime1">
              <a:rPr lang="en-GB" smtClean="0"/>
              <a:t>20/05/2024</a:t>
            </a:fld>
            <a:endParaRPr lang="en-GB" dirty="0"/>
          </a:p>
        </p:txBody>
      </p:sp>
      <p:sp>
        <p:nvSpPr>
          <p:cNvPr id="4" name="Footer Placeholder 3">
            <a:extLst>
              <a:ext uri="{FF2B5EF4-FFF2-40B4-BE49-F238E27FC236}">
                <a16:creationId xmlns:a16="http://schemas.microsoft.com/office/drawing/2014/main" id="{80186493-5FF4-F78A-F7F6-658D084B0628}"/>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49950EE1-829F-5336-E9C7-BB4FEFBFA3E1}"/>
              </a:ext>
            </a:extLst>
          </p:cNvPr>
          <p:cNvSpPr>
            <a:spLocks noGrp="1"/>
          </p:cNvSpPr>
          <p:nvPr>
            <p:ph type="sldNum" sz="quarter" idx="12"/>
          </p:nvPr>
        </p:nvSpPr>
        <p:spPr/>
        <p:txBody>
          <a:bodyPr/>
          <a:lstStyle/>
          <a:p>
            <a:fld id="{0DA99461-0B27-48DD-AA52-EF709D76F84B}" type="slidenum">
              <a:rPr lang="en-GB" smtClean="0"/>
              <a:t>‹#›</a:t>
            </a:fld>
            <a:endParaRPr lang="en-GB" dirty="0"/>
          </a:p>
        </p:txBody>
      </p:sp>
    </p:spTree>
    <p:extLst>
      <p:ext uri="{BB962C8B-B14F-4D97-AF65-F5344CB8AC3E}">
        <p14:creationId xmlns:p14="http://schemas.microsoft.com/office/powerpoint/2010/main" val="2255894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2C4D1AA-2BE6-7480-0ABD-BD65B30C9FF6}"/>
              </a:ext>
            </a:extLst>
          </p:cNvPr>
          <p:cNvSpPr>
            <a:spLocks noGrp="1"/>
          </p:cNvSpPr>
          <p:nvPr>
            <p:ph type="dt" sz="half" idx="10"/>
          </p:nvPr>
        </p:nvSpPr>
        <p:spPr/>
        <p:txBody>
          <a:bodyPr/>
          <a:lstStyle/>
          <a:p>
            <a:fld id="{E150330A-DFAA-4BFA-9977-4EEDDFCD9CCC}" type="datetime1">
              <a:rPr lang="en-GB" smtClean="0"/>
              <a:t>20/05/2024</a:t>
            </a:fld>
            <a:endParaRPr lang="en-GB" dirty="0"/>
          </a:p>
        </p:txBody>
      </p:sp>
      <p:sp>
        <p:nvSpPr>
          <p:cNvPr id="3" name="Footer Placeholder 2">
            <a:extLst>
              <a:ext uri="{FF2B5EF4-FFF2-40B4-BE49-F238E27FC236}">
                <a16:creationId xmlns:a16="http://schemas.microsoft.com/office/drawing/2014/main" id="{DE65D136-0AFA-BA38-0699-C1BE2AB47268}"/>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3B3ED2B7-BF78-5FD5-05EA-9EBCE72B468B}"/>
              </a:ext>
            </a:extLst>
          </p:cNvPr>
          <p:cNvSpPr>
            <a:spLocks noGrp="1"/>
          </p:cNvSpPr>
          <p:nvPr>
            <p:ph type="sldNum" sz="quarter" idx="12"/>
          </p:nvPr>
        </p:nvSpPr>
        <p:spPr/>
        <p:txBody>
          <a:bodyPr/>
          <a:lstStyle/>
          <a:p>
            <a:fld id="{0DA99461-0B27-48DD-AA52-EF709D76F84B}" type="slidenum">
              <a:rPr lang="en-GB" smtClean="0"/>
              <a:t>‹#›</a:t>
            </a:fld>
            <a:endParaRPr lang="en-GB" dirty="0"/>
          </a:p>
        </p:txBody>
      </p:sp>
    </p:spTree>
    <p:extLst>
      <p:ext uri="{BB962C8B-B14F-4D97-AF65-F5344CB8AC3E}">
        <p14:creationId xmlns:p14="http://schemas.microsoft.com/office/powerpoint/2010/main" val="4171424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A8B94-B888-D576-76D0-76E5502A82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3FB9D5F-8C1E-2401-5F4B-5AF414A558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138A305-1A3A-8794-786E-661E7E72E5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1719D6-8500-7CE4-F0F2-087F66E03262}"/>
              </a:ext>
            </a:extLst>
          </p:cNvPr>
          <p:cNvSpPr>
            <a:spLocks noGrp="1"/>
          </p:cNvSpPr>
          <p:nvPr>
            <p:ph type="dt" sz="half" idx="10"/>
          </p:nvPr>
        </p:nvSpPr>
        <p:spPr/>
        <p:txBody>
          <a:bodyPr/>
          <a:lstStyle/>
          <a:p>
            <a:fld id="{765A807A-0422-42B8-8FE9-12EC12767437}" type="datetime1">
              <a:rPr lang="en-GB" smtClean="0"/>
              <a:t>20/05/2024</a:t>
            </a:fld>
            <a:endParaRPr lang="en-GB" dirty="0"/>
          </a:p>
        </p:txBody>
      </p:sp>
      <p:sp>
        <p:nvSpPr>
          <p:cNvPr id="6" name="Footer Placeholder 5">
            <a:extLst>
              <a:ext uri="{FF2B5EF4-FFF2-40B4-BE49-F238E27FC236}">
                <a16:creationId xmlns:a16="http://schemas.microsoft.com/office/drawing/2014/main" id="{DAEC9A33-777D-5522-23C8-D933EFDE374A}"/>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BA2374B8-9FBC-FAC2-E0A5-C32CA5A814C9}"/>
              </a:ext>
            </a:extLst>
          </p:cNvPr>
          <p:cNvSpPr>
            <a:spLocks noGrp="1"/>
          </p:cNvSpPr>
          <p:nvPr>
            <p:ph type="sldNum" sz="quarter" idx="12"/>
          </p:nvPr>
        </p:nvSpPr>
        <p:spPr/>
        <p:txBody>
          <a:bodyPr/>
          <a:lstStyle/>
          <a:p>
            <a:fld id="{0DA99461-0B27-48DD-AA52-EF709D76F84B}" type="slidenum">
              <a:rPr lang="en-GB" smtClean="0"/>
              <a:t>‹#›</a:t>
            </a:fld>
            <a:endParaRPr lang="en-GB" dirty="0"/>
          </a:p>
        </p:txBody>
      </p:sp>
    </p:spTree>
    <p:extLst>
      <p:ext uri="{BB962C8B-B14F-4D97-AF65-F5344CB8AC3E}">
        <p14:creationId xmlns:p14="http://schemas.microsoft.com/office/powerpoint/2010/main" val="3499964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BD655-345E-4096-0A83-6CB5E2549D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205BCDA-9970-6B81-501C-4B770020DB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8300763D-56BF-4D3A-8072-C5DADE4364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BD83813-9118-A82C-50C4-6F79DF98E868}"/>
              </a:ext>
            </a:extLst>
          </p:cNvPr>
          <p:cNvSpPr>
            <a:spLocks noGrp="1"/>
          </p:cNvSpPr>
          <p:nvPr>
            <p:ph type="dt" sz="half" idx="10"/>
          </p:nvPr>
        </p:nvSpPr>
        <p:spPr/>
        <p:txBody>
          <a:bodyPr/>
          <a:lstStyle/>
          <a:p>
            <a:fld id="{253FB4AA-D3EA-464B-8ABE-064F37E929C4}" type="datetime1">
              <a:rPr lang="en-GB" smtClean="0"/>
              <a:t>20/05/2024</a:t>
            </a:fld>
            <a:endParaRPr lang="en-GB" dirty="0"/>
          </a:p>
        </p:txBody>
      </p:sp>
      <p:sp>
        <p:nvSpPr>
          <p:cNvPr id="6" name="Footer Placeholder 5">
            <a:extLst>
              <a:ext uri="{FF2B5EF4-FFF2-40B4-BE49-F238E27FC236}">
                <a16:creationId xmlns:a16="http://schemas.microsoft.com/office/drawing/2014/main" id="{675DA1DE-CE46-BB88-6E9B-07AAACB089B2}"/>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8F48FFCD-F664-ADB8-D051-D34D5BE0842A}"/>
              </a:ext>
            </a:extLst>
          </p:cNvPr>
          <p:cNvSpPr>
            <a:spLocks noGrp="1"/>
          </p:cNvSpPr>
          <p:nvPr>
            <p:ph type="sldNum" sz="quarter" idx="12"/>
          </p:nvPr>
        </p:nvSpPr>
        <p:spPr/>
        <p:txBody>
          <a:bodyPr/>
          <a:lstStyle/>
          <a:p>
            <a:fld id="{0DA99461-0B27-48DD-AA52-EF709D76F84B}" type="slidenum">
              <a:rPr lang="en-GB" smtClean="0"/>
              <a:t>‹#›</a:t>
            </a:fld>
            <a:endParaRPr lang="en-GB" dirty="0"/>
          </a:p>
        </p:txBody>
      </p:sp>
    </p:spTree>
    <p:extLst>
      <p:ext uri="{BB962C8B-B14F-4D97-AF65-F5344CB8AC3E}">
        <p14:creationId xmlns:p14="http://schemas.microsoft.com/office/powerpoint/2010/main" val="635314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7588BCB-247D-24CE-7290-2E9660F2E4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97684C1-E7D0-1C16-D2AC-326F78D640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0F09467-5E0B-4456-F74A-18BEF7B194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7FE68A-D78E-4CA4-980A-FC0066AAA52E}" type="datetime1">
              <a:rPr lang="en-GB" smtClean="0"/>
              <a:t>20/05/2024</a:t>
            </a:fld>
            <a:endParaRPr lang="en-GB" dirty="0"/>
          </a:p>
        </p:txBody>
      </p:sp>
      <p:sp>
        <p:nvSpPr>
          <p:cNvPr id="5" name="Footer Placeholder 4">
            <a:extLst>
              <a:ext uri="{FF2B5EF4-FFF2-40B4-BE49-F238E27FC236}">
                <a16:creationId xmlns:a16="http://schemas.microsoft.com/office/drawing/2014/main" id="{C86EC185-0822-8B98-0D3B-DC59DE8CC9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72EB8889-ED90-E871-7D5F-4BBEC9F5F8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A99461-0B27-48DD-AA52-EF709D76F84B}" type="slidenum">
              <a:rPr lang="en-GB" smtClean="0"/>
              <a:t>‹#›</a:t>
            </a:fld>
            <a:endParaRPr lang="en-GB" dirty="0"/>
          </a:p>
        </p:txBody>
      </p:sp>
    </p:spTree>
    <p:extLst>
      <p:ext uri="{BB962C8B-B14F-4D97-AF65-F5344CB8AC3E}">
        <p14:creationId xmlns:p14="http://schemas.microsoft.com/office/powerpoint/2010/main" val="281670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seagni.co.u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seagni.co.uk/"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seagni.co.uk/"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277B849-52AD-703C-0903-E0B8AC9B3B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43022" y="364814"/>
            <a:ext cx="4344186" cy="2256777"/>
          </a:xfrm>
          <a:prstGeom prst="rect">
            <a:avLst/>
          </a:prstGeom>
          <a:noFill/>
          <a:ln>
            <a:noFill/>
          </a:ln>
        </p:spPr>
      </p:pic>
      <p:sp>
        <p:nvSpPr>
          <p:cNvPr id="2" name="TextBox 1">
            <a:extLst>
              <a:ext uri="{FF2B5EF4-FFF2-40B4-BE49-F238E27FC236}">
                <a16:creationId xmlns:a16="http://schemas.microsoft.com/office/drawing/2014/main" id="{5C556C41-E686-9990-1DF5-B76386A9AC41}"/>
              </a:ext>
            </a:extLst>
          </p:cNvPr>
          <p:cNvSpPr txBox="1"/>
          <p:nvPr/>
        </p:nvSpPr>
        <p:spPr>
          <a:xfrm>
            <a:off x="904875" y="3083683"/>
            <a:ext cx="9925050" cy="2123658"/>
          </a:xfrm>
          <a:prstGeom prst="rect">
            <a:avLst/>
          </a:prstGeom>
          <a:noFill/>
        </p:spPr>
        <p:txBody>
          <a:bodyPr wrap="square" rtlCol="0">
            <a:spAutoFit/>
          </a:bodyPr>
          <a:lstStyle/>
          <a:p>
            <a:pPr algn="ctr"/>
            <a:r>
              <a:rPr lang="en-GB" sz="6600" b="1" dirty="0">
                <a:solidFill>
                  <a:srgbClr val="7030A0"/>
                </a:solidFill>
              </a:rPr>
              <a:t>The SEAG</a:t>
            </a:r>
          </a:p>
          <a:p>
            <a:pPr algn="ctr"/>
            <a:r>
              <a:rPr lang="en-GB" sz="6600" b="1" dirty="0">
                <a:solidFill>
                  <a:srgbClr val="7030A0"/>
                </a:solidFill>
              </a:rPr>
              <a:t>2024 Entrance Assessment</a:t>
            </a:r>
          </a:p>
        </p:txBody>
      </p:sp>
      <p:sp>
        <p:nvSpPr>
          <p:cNvPr id="5" name="Slide Number Placeholder 4">
            <a:extLst>
              <a:ext uri="{FF2B5EF4-FFF2-40B4-BE49-F238E27FC236}">
                <a16:creationId xmlns:a16="http://schemas.microsoft.com/office/drawing/2014/main" id="{D0AE45D5-DB6B-E975-2777-3C73A6823F18}"/>
              </a:ext>
            </a:extLst>
          </p:cNvPr>
          <p:cNvSpPr>
            <a:spLocks noGrp="1"/>
          </p:cNvSpPr>
          <p:nvPr>
            <p:ph type="sldNum" sz="quarter" idx="12"/>
          </p:nvPr>
        </p:nvSpPr>
        <p:spPr/>
        <p:txBody>
          <a:bodyPr/>
          <a:lstStyle/>
          <a:p>
            <a:fld id="{0DA99461-0B27-48DD-AA52-EF709D76F84B}" type="slidenum">
              <a:rPr lang="en-GB" smtClean="0"/>
              <a:t>1</a:t>
            </a:fld>
            <a:endParaRPr lang="en-GB" dirty="0"/>
          </a:p>
        </p:txBody>
      </p:sp>
    </p:spTree>
    <p:extLst>
      <p:ext uri="{BB962C8B-B14F-4D97-AF65-F5344CB8AC3E}">
        <p14:creationId xmlns:p14="http://schemas.microsoft.com/office/powerpoint/2010/main" val="37133509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6"/>
            <a:ext cx="10515600" cy="1109980"/>
          </a:xfrm>
        </p:spPr>
        <p:txBody>
          <a:bodyPr>
            <a:normAutofit fontScale="90000"/>
          </a:bodyPr>
          <a:lstStyle/>
          <a:p>
            <a:br>
              <a:rPr lang="en-GB" sz="4400" b="1" dirty="0">
                <a:solidFill>
                  <a:srgbClr val="7030A0"/>
                </a:solidFill>
              </a:rPr>
            </a:br>
            <a:r>
              <a:rPr lang="en-GB" sz="4400" b="1" dirty="0">
                <a:solidFill>
                  <a:srgbClr val="7030A0"/>
                </a:solidFill>
              </a:rPr>
              <a:t>                         The 2024 Entrance Assessment</a:t>
            </a:r>
            <a:br>
              <a:rPr lang="en-GB" sz="4400" b="1" dirty="0">
                <a:solidFill>
                  <a:srgbClr val="7030A0"/>
                </a:solidFill>
              </a:rPr>
            </a:br>
            <a:r>
              <a:rPr lang="en-GB" sz="4400" b="1" dirty="0">
                <a:solidFill>
                  <a:srgbClr val="7030A0"/>
                </a:solidFill>
              </a:rPr>
              <a:t>                        </a:t>
            </a:r>
            <a:r>
              <a:rPr lang="en-GB" sz="4400" b="1" dirty="0">
                <a:solidFill>
                  <a:srgbClr val="FF0000"/>
                </a:solidFill>
              </a:rPr>
              <a:t>The Registration Process (Step 4)</a:t>
            </a:r>
            <a:br>
              <a:rPr lang="en-GB" sz="4400" b="1" dirty="0">
                <a:solidFill>
                  <a:srgbClr val="7030A0"/>
                </a:solidFill>
              </a:rPr>
            </a:b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727788" y="1558212"/>
            <a:ext cx="7258531" cy="4934662"/>
          </a:xfrm>
        </p:spPr>
        <p:txBody>
          <a:bodyPr>
            <a:normAutofit fontScale="62500" lnSpcReduction="20000"/>
          </a:bodyPr>
          <a:lstStyle/>
          <a:p>
            <a:pPr marL="0" indent="0">
              <a:buNone/>
            </a:pPr>
            <a:endParaRPr lang="en-GB" sz="1200" b="1" dirty="0"/>
          </a:p>
          <a:p>
            <a:pPr marL="0" indent="0">
              <a:buNone/>
            </a:pPr>
            <a:r>
              <a:rPr lang="en-GB" sz="3100" b="1" dirty="0"/>
              <a:t>Step 4</a:t>
            </a:r>
            <a:r>
              <a:rPr lang="en-GB" sz="2600" b="1" dirty="0"/>
              <a:t>		                  </a:t>
            </a:r>
            <a:r>
              <a:rPr lang="en-GB" sz="3100" b="1" dirty="0">
                <a:solidFill>
                  <a:srgbClr val="7030A0"/>
                </a:solidFill>
              </a:rPr>
              <a:t>Access Arrangements</a:t>
            </a:r>
          </a:p>
          <a:p>
            <a:pPr marL="0" indent="0">
              <a:buNone/>
            </a:pPr>
            <a:endParaRPr lang="en-GB" sz="3100" b="1" dirty="0">
              <a:solidFill>
                <a:srgbClr val="7030A0"/>
              </a:solidFill>
            </a:endParaRPr>
          </a:p>
          <a:p>
            <a:r>
              <a:rPr lang="en-GB" sz="3200" dirty="0"/>
              <a:t>You will be asked if your child has </a:t>
            </a:r>
            <a:r>
              <a:rPr lang="en-GB" sz="3200" b="1" dirty="0"/>
              <a:t>Special Educational Needs</a:t>
            </a:r>
            <a:r>
              <a:rPr lang="en-GB" sz="3200" dirty="0"/>
              <a:t>; is requesting </a:t>
            </a:r>
            <a:r>
              <a:rPr lang="en-GB" sz="3200" b="1" dirty="0"/>
              <a:t>Access Arrangements</a:t>
            </a:r>
            <a:r>
              <a:rPr lang="en-GB" sz="3200" dirty="0"/>
              <a:t>; has a </a:t>
            </a:r>
            <a:r>
              <a:rPr lang="en-GB" sz="3200" b="1" dirty="0"/>
              <a:t>Medical Condition*</a:t>
            </a:r>
            <a:r>
              <a:rPr lang="en-GB" sz="3200" dirty="0"/>
              <a:t> and/or has </a:t>
            </a:r>
            <a:r>
              <a:rPr lang="en-GB" sz="3200" b="1" dirty="0"/>
              <a:t>English as an Additional Language</a:t>
            </a:r>
            <a:r>
              <a:rPr lang="en-GB" sz="3200" dirty="0"/>
              <a:t> (EAL). </a:t>
            </a:r>
          </a:p>
          <a:p>
            <a:pPr>
              <a:buFont typeface="Wingdings" panose="05000000000000000000" pitchFamily="2" charset="2"/>
              <a:buChar char="Ø"/>
            </a:pPr>
            <a:r>
              <a:rPr lang="en-GB" sz="3200" dirty="0"/>
              <a:t>At this step, parents/guardians </a:t>
            </a:r>
            <a:r>
              <a:rPr lang="en-GB" sz="3200" b="1" u="sng" dirty="0"/>
              <a:t>must</a:t>
            </a:r>
            <a:r>
              <a:rPr lang="en-GB" sz="3200" dirty="0"/>
              <a:t> answer YES or NO to 4 important questions regarding Access Arrangements. </a:t>
            </a:r>
          </a:p>
          <a:p>
            <a:pPr>
              <a:buFont typeface="Wingdings" panose="05000000000000000000" pitchFamily="2" charset="2"/>
              <a:buChar char="Ø"/>
            </a:pPr>
            <a:r>
              <a:rPr lang="en-GB" sz="3200" dirty="0"/>
              <a:t>If you select </a:t>
            </a:r>
            <a:r>
              <a:rPr lang="en-GB" sz="3200" b="1" dirty="0"/>
              <a:t>“YES”</a:t>
            </a:r>
            <a:r>
              <a:rPr lang="en-GB" sz="3200" dirty="0"/>
              <a:t> for </a:t>
            </a:r>
            <a:r>
              <a:rPr lang="en-GB" sz="3200" b="1" dirty="0"/>
              <a:t>any</a:t>
            </a:r>
            <a:r>
              <a:rPr lang="en-GB" sz="3200" dirty="0"/>
              <a:t> of these questions, you will be taken to the </a:t>
            </a:r>
            <a:r>
              <a:rPr lang="en-GB" sz="3200" b="1" dirty="0"/>
              <a:t>“Access Arrangements”</a:t>
            </a:r>
            <a:r>
              <a:rPr lang="en-GB" sz="3200" dirty="0"/>
              <a:t> area before finally submitting your application.</a:t>
            </a:r>
          </a:p>
          <a:p>
            <a:pPr marL="0" indent="0">
              <a:buNone/>
            </a:pPr>
            <a:endParaRPr lang="en-GB" sz="3200" dirty="0"/>
          </a:p>
          <a:p>
            <a:r>
              <a:rPr lang="en-GB" sz="3200" i="1" dirty="0">
                <a:solidFill>
                  <a:prstClr val="black"/>
                </a:solidFill>
              </a:rPr>
              <a:t>*If, for example, your child has asthma and would need to use an inhaler during the Assessment you need to let SEAG know this. If you are not requesting Access Arrangements, you can just tick “YES” beside the “Medical Condition”  button and leave everything else as “NO”.</a:t>
            </a:r>
            <a:r>
              <a:rPr lang="en-GB" sz="1800" dirty="0"/>
              <a:t>                                  </a:t>
            </a:r>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8869" y="365126"/>
            <a:ext cx="2136658" cy="1109980"/>
          </a:xfrm>
          <a:prstGeom prst="rect">
            <a:avLst/>
          </a:prstGeom>
          <a:noFill/>
          <a:ln>
            <a:noFill/>
          </a:ln>
        </p:spPr>
      </p:pic>
      <p:sp>
        <p:nvSpPr>
          <p:cNvPr id="3" name="Slide Number Placeholder 2">
            <a:extLst>
              <a:ext uri="{FF2B5EF4-FFF2-40B4-BE49-F238E27FC236}">
                <a16:creationId xmlns:a16="http://schemas.microsoft.com/office/drawing/2014/main" id="{382D2CEC-A062-D8F8-C27B-EFB6F40B386D}"/>
              </a:ext>
            </a:extLst>
          </p:cNvPr>
          <p:cNvSpPr>
            <a:spLocks noGrp="1"/>
          </p:cNvSpPr>
          <p:nvPr>
            <p:ph type="sldNum" sz="quarter" idx="12"/>
          </p:nvPr>
        </p:nvSpPr>
        <p:spPr/>
        <p:txBody>
          <a:bodyPr/>
          <a:lstStyle/>
          <a:p>
            <a:fld id="{0DA99461-0B27-48DD-AA52-EF709D76F84B}" type="slidenum">
              <a:rPr lang="en-GB" smtClean="0"/>
              <a:t>10</a:t>
            </a:fld>
            <a:endParaRPr lang="en-GB" dirty="0"/>
          </a:p>
        </p:txBody>
      </p:sp>
      <p:pic>
        <p:nvPicPr>
          <p:cNvPr id="9" name="Picture 8">
            <a:extLst>
              <a:ext uri="{FF2B5EF4-FFF2-40B4-BE49-F238E27FC236}">
                <a16:creationId xmlns:a16="http://schemas.microsoft.com/office/drawing/2014/main" id="{AD8808CD-81C3-A359-DC58-EC0593D72938}"/>
              </a:ext>
            </a:extLst>
          </p:cNvPr>
          <p:cNvPicPr>
            <a:picLocks noChangeAspect="1"/>
          </p:cNvPicPr>
          <p:nvPr/>
        </p:nvPicPr>
        <p:blipFill rotWithShape="1">
          <a:blip r:embed="rId3">
            <a:extLst>
              <a:ext uri="{28A0092B-C50C-407E-A947-70E740481C1C}">
                <a14:useLocalDpi xmlns:a14="http://schemas.microsoft.com/office/drawing/2010/main" val="0"/>
              </a:ext>
            </a:extLst>
          </a:blip>
          <a:srcRect t="9573" r="48419" b="6072"/>
          <a:stretch/>
        </p:blipFill>
        <p:spPr>
          <a:xfrm>
            <a:off x="7986319" y="2365695"/>
            <a:ext cx="3741559" cy="3441790"/>
          </a:xfrm>
          <a:prstGeom prst="rect">
            <a:avLst/>
          </a:prstGeom>
        </p:spPr>
      </p:pic>
    </p:spTree>
    <p:extLst>
      <p:ext uri="{BB962C8B-B14F-4D97-AF65-F5344CB8AC3E}">
        <p14:creationId xmlns:p14="http://schemas.microsoft.com/office/powerpoint/2010/main" val="2002518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3" end="3"/>
                                            </p:txEl>
                                          </p:spTgt>
                                        </p:tgtEl>
                                        <p:attrNameLst>
                                          <p:attrName>style.visibility</p:attrName>
                                        </p:attrNameLst>
                                      </p:cBhvr>
                                      <p:to>
                                        <p:strVal val="visible"/>
                                      </p:to>
                                    </p:set>
                                    <p:animEffect transition="in" filter="fade">
                                      <p:cBhvr>
                                        <p:cTn id="12" dur="500"/>
                                        <p:tgtEl>
                                          <p:spTgt spid="6">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fade">
                                      <p:cBhvr>
                                        <p:cTn id="22" dur="5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fade">
                                      <p:cBhvr>
                                        <p:cTn id="27" dur="500"/>
                                        <p:tgtEl>
                                          <p:spTgt spid="6">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7" end="7"/>
                                            </p:txEl>
                                          </p:spTgt>
                                        </p:tgtEl>
                                        <p:attrNameLst>
                                          <p:attrName>style.visibility</p:attrName>
                                        </p:attrNameLst>
                                      </p:cBhvr>
                                      <p:to>
                                        <p:strVal val="visible"/>
                                      </p:to>
                                    </p:set>
                                    <p:animEffect transition="in" filter="fade">
                                      <p:cBhvr>
                                        <p:cTn id="32"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6"/>
            <a:ext cx="10515600" cy="1109980"/>
          </a:xfrm>
        </p:spPr>
        <p:txBody>
          <a:bodyPr>
            <a:normAutofit fontScale="90000"/>
          </a:bodyPr>
          <a:lstStyle/>
          <a:p>
            <a:br>
              <a:rPr lang="en-GB" sz="4400" b="1" dirty="0">
                <a:solidFill>
                  <a:srgbClr val="7030A0"/>
                </a:solidFill>
              </a:rPr>
            </a:br>
            <a:r>
              <a:rPr lang="en-GB" sz="4400" b="1" dirty="0">
                <a:solidFill>
                  <a:srgbClr val="7030A0"/>
                </a:solidFill>
              </a:rPr>
              <a:t>                         The 2024 Entrance Assessment</a:t>
            </a:r>
            <a:br>
              <a:rPr lang="en-GB" sz="4400" b="1" dirty="0">
                <a:solidFill>
                  <a:srgbClr val="7030A0"/>
                </a:solidFill>
              </a:rPr>
            </a:br>
            <a:r>
              <a:rPr lang="en-GB" sz="4400" b="1" dirty="0">
                <a:solidFill>
                  <a:srgbClr val="7030A0"/>
                </a:solidFill>
              </a:rPr>
              <a:t>                        </a:t>
            </a:r>
            <a:r>
              <a:rPr lang="en-GB" sz="4400" b="1" dirty="0">
                <a:solidFill>
                  <a:srgbClr val="FF0000"/>
                </a:solidFill>
              </a:rPr>
              <a:t>The Registration Process (Step 4)</a:t>
            </a:r>
            <a:br>
              <a:rPr lang="en-GB" sz="4400" b="1" dirty="0">
                <a:solidFill>
                  <a:srgbClr val="7030A0"/>
                </a:solidFill>
              </a:rPr>
            </a:b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727788" y="1558212"/>
            <a:ext cx="10860832" cy="4934662"/>
          </a:xfrm>
        </p:spPr>
        <p:txBody>
          <a:bodyPr>
            <a:normAutofit fontScale="92500" lnSpcReduction="20000"/>
          </a:bodyPr>
          <a:lstStyle/>
          <a:p>
            <a:pPr marL="0" indent="0">
              <a:buNone/>
            </a:pPr>
            <a:endParaRPr lang="en-GB" sz="1200" b="1" dirty="0"/>
          </a:p>
          <a:p>
            <a:pPr marL="0" indent="0">
              <a:buNone/>
            </a:pPr>
            <a:r>
              <a:rPr lang="en-GB" sz="3100" b="1" dirty="0"/>
              <a:t>Step 4</a:t>
            </a:r>
            <a:r>
              <a:rPr lang="en-GB" sz="2600" b="1" dirty="0"/>
              <a:t>		</a:t>
            </a:r>
            <a:r>
              <a:rPr lang="en-GB" sz="3100" b="1" dirty="0">
                <a:solidFill>
                  <a:srgbClr val="7030A0"/>
                </a:solidFill>
              </a:rPr>
              <a:t>Access Arrangements</a:t>
            </a:r>
          </a:p>
          <a:p>
            <a:pPr marL="0" indent="0">
              <a:buNone/>
            </a:pPr>
            <a:r>
              <a:rPr lang="en-GB" sz="2100" b="1" dirty="0">
                <a:solidFill>
                  <a:srgbClr val="7030A0"/>
                </a:solidFill>
              </a:rPr>
              <a:t>This may include Special Educational Needs and/or Medical Conditions and/or English as an Additional Language.</a:t>
            </a:r>
          </a:p>
          <a:p>
            <a:pPr marL="0" indent="0">
              <a:buNone/>
            </a:pPr>
            <a:endParaRPr lang="en-GB" sz="2100" b="1" dirty="0">
              <a:solidFill>
                <a:srgbClr val="7030A0"/>
              </a:solidFill>
            </a:endParaRPr>
          </a:p>
          <a:p>
            <a:pPr>
              <a:buFont typeface="Wingdings" panose="05000000000000000000" pitchFamily="2" charset="2"/>
              <a:buChar char="ü"/>
            </a:pPr>
            <a:r>
              <a:rPr lang="en-GB" dirty="0"/>
              <a:t>Access Arrangements documentation is available in the “Guidance for Parents” – “Access Arrangements” section of the SEAG website. </a:t>
            </a:r>
          </a:p>
          <a:p>
            <a:pPr>
              <a:buFont typeface="Wingdings" panose="05000000000000000000" pitchFamily="2" charset="2"/>
              <a:buChar char="ü"/>
            </a:pPr>
            <a:r>
              <a:rPr lang="en-GB" dirty="0"/>
              <a:t>Links to the documentation, e.g. the Access Arrangements Policy and Access Arrangements Guidance are provided, in the portal, at this Step to assist. </a:t>
            </a:r>
          </a:p>
          <a:p>
            <a:pPr>
              <a:buFont typeface="Wingdings" panose="05000000000000000000" pitchFamily="2" charset="2"/>
              <a:buChar char="ü"/>
            </a:pPr>
            <a:r>
              <a:rPr lang="en-GB" b="1" dirty="0">
                <a:highlight>
                  <a:srgbClr val="FFFF00"/>
                </a:highlight>
              </a:rPr>
              <a:t>Parents / Guardians should ensure that they have read and understood the documentation before completing their request for Access Arrangements.</a:t>
            </a:r>
          </a:p>
          <a:p>
            <a:pPr marL="0" indent="0">
              <a:buNone/>
            </a:pPr>
            <a:endParaRPr lang="en-GB" sz="1400" dirty="0"/>
          </a:p>
          <a:p>
            <a:pPr marL="0" indent="0">
              <a:buNone/>
            </a:pPr>
            <a:r>
              <a:rPr lang="en-GB" sz="2600" i="1" dirty="0"/>
              <a:t>SEAG appoints an Independent Access Arrangements Panel to evaluate and make decisions on each Request based on the evidence provided. Those decisions will be communicated to parents through the portal. Parents have the right of appeal.</a:t>
            </a:r>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8869" y="365126"/>
            <a:ext cx="2136658" cy="1109980"/>
          </a:xfrm>
          <a:prstGeom prst="rect">
            <a:avLst/>
          </a:prstGeom>
          <a:noFill/>
          <a:ln>
            <a:noFill/>
          </a:ln>
        </p:spPr>
      </p:pic>
      <p:sp>
        <p:nvSpPr>
          <p:cNvPr id="3" name="Slide Number Placeholder 2">
            <a:extLst>
              <a:ext uri="{FF2B5EF4-FFF2-40B4-BE49-F238E27FC236}">
                <a16:creationId xmlns:a16="http://schemas.microsoft.com/office/drawing/2014/main" id="{382D2CEC-A062-D8F8-C27B-EFB6F40B386D}"/>
              </a:ext>
            </a:extLst>
          </p:cNvPr>
          <p:cNvSpPr>
            <a:spLocks noGrp="1"/>
          </p:cNvSpPr>
          <p:nvPr>
            <p:ph type="sldNum" sz="quarter" idx="12"/>
          </p:nvPr>
        </p:nvSpPr>
        <p:spPr/>
        <p:txBody>
          <a:bodyPr/>
          <a:lstStyle/>
          <a:p>
            <a:fld id="{0DA99461-0B27-48DD-AA52-EF709D76F84B}" type="slidenum">
              <a:rPr lang="en-GB" smtClean="0"/>
              <a:t>11</a:t>
            </a:fld>
            <a:endParaRPr lang="en-GB" dirty="0"/>
          </a:p>
        </p:txBody>
      </p:sp>
    </p:spTree>
    <p:extLst>
      <p:ext uri="{BB962C8B-B14F-4D97-AF65-F5344CB8AC3E}">
        <p14:creationId xmlns:p14="http://schemas.microsoft.com/office/powerpoint/2010/main" val="267041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animEffect transition="in" filter="fade">
                                      <p:cBhvr>
                                        <p:cTn id="17" dur="500"/>
                                        <p:tgtEl>
                                          <p:spTgt spid="6">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fade">
                                      <p:cBhvr>
                                        <p:cTn id="22" dur="500"/>
                                        <p:tgtEl>
                                          <p:spTgt spid="6">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animEffect transition="in" filter="fade">
                                      <p:cBhvr>
                                        <p:cTn id="27" dur="500"/>
                                        <p:tgtEl>
                                          <p:spTgt spid="6">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8" end="8"/>
                                            </p:txEl>
                                          </p:spTgt>
                                        </p:tgtEl>
                                        <p:attrNameLst>
                                          <p:attrName>style.visibility</p:attrName>
                                        </p:attrNameLst>
                                      </p:cBhvr>
                                      <p:to>
                                        <p:strVal val="visible"/>
                                      </p:to>
                                    </p:set>
                                    <p:animEffect transition="in" filter="fade">
                                      <p:cBhvr>
                                        <p:cTn id="32"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6"/>
            <a:ext cx="10515600" cy="1109980"/>
          </a:xfrm>
        </p:spPr>
        <p:txBody>
          <a:bodyPr>
            <a:normAutofit fontScale="90000"/>
          </a:bodyPr>
          <a:lstStyle/>
          <a:p>
            <a:br>
              <a:rPr lang="en-GB" sz="4400" b="1" dirty="0">
                <a:solidFill>
                  <a:srgbClr val="7030A0"/>
                </a:solidFill>
              </a:rPr>
            </a:br>
            <a:r>
              <a:rPr lang="en-GB" sz="4400" b="1" dirty="0">
                <a:solidFill>
                  <a:srgbClr val="7030A0"/>
                </a:solidFill>
              </a:rPr>
              <a:t>                         The 2024 Entrance Assessment</a:t>
            </a:r>
            <a:br>
              <a:rPr lang="en-GB" sz="4400" b="1" dirty="0">
                <a:solidFill>
                  <a:srgbClr val="7030A0"/>
                </a:solidFill>
              </a:rPr>
            </a:br>
            <a:r>
              <a:rPr lang="en-GB" sz="4400" b="1" dirty="0">
                <a:solidFill>
                  <a:srgbClr val="7030A0"/>
                </a:solidFill>
              </a:rPr>
              <a:t>                        </a:t>
            </a:r>
            <a:r>
              <a:rPr lang="en-GB" sz="4400" b="1" dirty="0">
                <a:solidFill>
                  <a:srgbClr val="FF0000"/>
                </a:solidFill>
              </a:rPr>
              <a:t>The Registration Process (Step 5)</a:t>
            </a:r>
            <a:br>
              <a:rPr lang="en-GB" sz="4400" b="1" dirty="0">
                <a:solidFill>
                  <a:srgbClr val="7030A0"/>
                </a:solidFill>
              </a:rPr>
            </a:b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727788" y="1558212"/>
            <a:ext cx="10860832" cy="5299788"/>
          </a:xfrm>
        </p:spPr>
        <p:txBody>
          <a:bodyPr>
            <a:normAutofit fontScale="85000" lnSpcReduction="20000"/>
          </a:bodyPr>
          <a:lstStyle/>
          <a:p>
            <a:pPr marL="0" indent="0">
              <a:buNone/>
            </a:pPr>
            <a:endParaRPr lang="en-GB" sz="1200" b="1" dirty="0"/>
          </a:p>
          <a:p>
            <a:pPr marL="0" indent="0">
              <a:buNone/>
            </a:pPr>
            <a:r>
              <a:rPr lang="en-GB" sz="2600" b="1" dirty="0"/>
              <a:t>Step 5		</a:t>
            </a:r>
            <a:r>
              <a:rPr lang="en-GB" sz="2600" b="1" dirty="0">
                <a:solidFill>
                  <a:srgbClr val="7030A0"/>
                </a:solidFill>
              </a:rPr>
              <a:t>Review all the information you have included</a:t>
            </a:r>
          </a:p>
          <a:p>
            <a:pPr marL="0" indent="0">
              <a:buNone/>
            </a:pPr>
            <a:endParaRPr lang="en-GB" sz="2600" b="1" dirty="0">
              <a:solidFill>
                <a:srgbClr val="7030A0"/>
              </a:solidFill>
            </a:endParaRPr>
          </a:p>
          <a:p>
            <a:pPr>
              <a:buFont typeface="Wingdings" panose="05000000000000000000" pitchFamily="2" charset="2"/>
              <a:buChar char="ü"/>
            </a:pPr>
            <a:r>
              <a:rPr lang="en-GB" sz="2600" b="1" dirty="0"/>
              <a:t>We outlined in an earlier slide that last year around 20% of submitted Pupil Application forms contained errors. </a:t>
            </a:r>
          </a:p>
          <a:p>
            <a:pPr>
              <a:buFont typeface="Wingdings" panose="05000000000000000000" pitchFamily="2" charset="2"/>
              <a:buChar char="ü"/>
            </a:pPr>
            <a:r>
              <a:rPr lang="en-GB" sz="2600" dirty="0"/>
              <a:t>For 2024 SEAG has added a “</a:t>
            </a:r>
            <a:r>
              <a:rPr lang="en-GB" sz="2600" dirty="0">
                <a:solidFill>
                  <a:srgbClr val="7030A0"/>
                </a:solidFill>
              </a:rPr>
              <a:t>Review</a:t>
            </a:r>
            <a:r>
              <a:rPr lang="en-GB" sz="2600" dirty="0"/>
              <a:t>” page to the Form for parents to see all the information they have added and to carefully check that everything is absolutely correct.</a:t>
            </a:r>
          </a:p>
          <a:p>
            <a:pPr>
              <a:buFont typeface="Wingdings" panose="05000000000000000000" pitchFamily="2" charset="2"/>
              <a:buChar char="ü"/>
            </a:pPr>
            <a:r>
              <a:rPr lang="en-GB" sz="2600" b="1" dirty="0"/>
              <a:t>If there are any errors, e.g. a spelling error, the wrong Assessment Centre chosen, incorrect details of the primary school, now is the opportunity to correct these errors before moving to the “payment” step.</a:t>
            </a:r>
          </a:p>
          <a:p>
            <a:pPr>
              <a:buFont typeface="Wingdings" panose="05000000000000000000" pitchFamily="2" charset="2"/>
              <a:buChar char="ü"/>
            </a:pPr>
            <a:r>
              <a:rPr lang="en-GB" sz="2600" dirty="0"/>
              <a:t>Also check, by clicking on “view”, that the photographic ID and the birth certificate have uploaded correctly. </a:t>
            </a:r>
          </a:p>
          <a:p>
            <a:pPr>
              <a:buFont typeface="Wingdings" panose="05000000000000000000" pitchFamily="2" charset="2"/>
              <a:buChar char="ü"/>
            </a:pPr>
            <a:r>
              <a:rPr lang="en-GB" sz="2600" dirty="0"/>
              <a:t>You will also need to:</a:t>
            </a:r>
          </a:p>
          <a:p>
            <a:pPr>
              <a:buFont typeface="Wingdings" panose="05000000000000000000" pitchFamily="2" charset="2"/>
              <a:buChar char="Ø"/>
            </a:pPr>
            <a:r>
              <a:rPr lang="en-GB" sz="2600" dirty="0"/>
              <a:t>confirm that all the information you have provided is accurate and that you accept any liability for providing inaccurate information and accept all responsibilities as parent/guardian of the pupil for whom this application is made. </a:t>
            </a:r>
          </a:p>
          <a:p>
            <a:pPr>
              <a:buFont typeface="Wingdings" panose="05000000000000000000" pitchFamily="2" charset="2"/>
              <a:buChar char="Ø"/>
            </a:pPr>
            <a:r>
              <a:rPr lang="en-GB" sz="2600" dirty="0"/>
              <a:t>agree to the Terms &amp; Conditions.</a:t>
            </a:r>
          </a:p>
          <a:p>
            <a:pPr>
              <a:buFont typeface="Wingdings" panose="05000000000000000000" pitchFamily="2" charset="2"/>
              <a:buChar char="ü"/>
            </a:pPr>
            <a:endParaRPr lang="en-GB" sz="2600" dirty="0"/>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8869" y="365126"/>
            <a:ext cx="2136658" cy="1109980"/>
          </a:xfrm>
          <a:prstGeom prst="rect">
            <a:avLst/>
          </a:prstGeom>
          <a:noFill/>
          <a:ln>
            <a:noFill/>
          </a:ln>
        </p:spPr>
      </p:pic>
      <p:sp>
        <p:nvSpPr>
          <p:cNvPr id="3" name="Slide Number Placeholder 2">
            <a:extLst>
              <a:ext uri="{FF2B5EF4-FFF2-40B4-BE49-F238E27FC236}">
                <a16:creationId xmlns:a16="http://schemas.microsoft.com/office/drawing/2014/main" id="{382D2CEC-A062-D8F8-C27B-EFB6F40B386D}"/>
              </a:ext>
            </a:extLst>
          </p:cNvPr>
          <p:cNvSpPr>
            <a:spLocks noGrp="1"/>
          </p:cNvSpPr>
          <p:nvPr>
            <p:ph type="sldNum" sz="quarter" idx="12"/>
          </p:nvPr>
        </p:nvSpPr>
        <p:spPr/>
        <p:txBody>
          <a:bodyPr/>
          <a:lstStyle/>
          <a:p>
            <a:fld id="{0DA99461-0B27-48DD-AA52-EF709D76F84B}" type="slidenum">
              <a:rPr lang="en-GB" smtClean="0"/>
              <a:t>12</a:t>
            </a:fld>
            <a:endParaRPr lang="en-GB" dirty="0"/>
          </a:p>
        </p:txBody>
      </p:sp>
    </p:spTree>
    <p:extLst>
      <p:ext uri="{BB962C8B-B14F-4D97-AF65-F5344CB8AC3E}">
        <p14:creationId xmlns:p14="http://schemas.microsoft.com/office/powerpoint/2010/main" val="296733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3" end="3"/>
                                            </p:txEl>
                                          </p:spTgt>
                                        </p:tgtEl>
                                        <p:attrNameLst>
                                          <p:attrName>style.visibility</p:attrName>
                                        </p:attrNameLst>
                                      </p:cBhvr>
                                      <p:to>
                                        <p:strVal val="visible"/>
                                      </p:to>
                                    </p:set>
                                    <p:animEffect transition="in" filter="fade">
                                      <p:cBhvr>
                                        <p:cTn id="12" dur="500"/>
                                        <p:tgtEl>
                                          <p:spTgt spid="6">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animEffect transition="in" filter="fade">
                                      <p:cBhvr>
                                        <p:cTn id="17" dur="500"/>
                                        <p:tgtEl>
                                          <p:spTgt spid="6">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fade">
                                      <p:cBhvr>
                                        <p:cTn id="22" dur="500"/>
                                        <p:tgtEl>
                                          <p:spTgt spid="6">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animEffect transition="in" filter="fade">
                                      <p:cBhvr>
                                        <p:cTn id="27" dur="500"/>
                                        <p:tgtEl>
                                          <p:spTgt spid="6">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7" end="7"/>
                                            </p:txEl>
                                          </p:spTgt>
                                        </p:tgtEl>
                                        <p:attrNameLst>
                                          <p:attrName>style.visibility</p:attrName>
                                        </p:attrNameLst>
                                      </p:cBhvr>
                                      <p:to>
                                        <p:strVal val="visible"/>
                                      </p:to>
                                    </p:set>
                                    <p:animEffect transition="in" filter="fade">
                                      <p:cBhvr>
                                        <p:cTn id="32" dur="500"/>
                                        <p:tgtEl>
                                          <p:spTgt spid="6">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6"/>
            <a:ext cx="10515600" cy="1109980"/>
          </a:xfrm>
        </p:spPr>
        <p:txBody>
          <a:bodyPr>
            <a:normAutofit fontScale="90000"/>
          </a:bodyPr>
          <a:lstStyle/>
          <a:p>
            <a:br>
              <a:rPr lang="en-GB" sz="4400" b="1" dirty="0">
                <a:solidFill>
                  <a:srgbClr val="7030A0"/>
                </a:solidFill>
              </a:rPr>
            </a:br>
            <a:r>
              <a:rPr lang="en-GB" sz="4400" b="1" dirty="0">
                <a:solidFill>
                  <a:srgbClr val="7030A0"/>
                </a:solidFill>
              </a:rPr>
              <a:t>                         The 2024 Entrance Assessment</a:t>
            </a:r>
            <a:br>
              <a:rPr lang="en-GB" sz="4400" b="1" dirty="0">
                <a:solidFill>
                  <a:srgbClr val="7030A0"/>
                </a:solidFill>
              </a:rPr>
            </a:br>
            <a:r>
              <a:rPr lang="en-GB" sz="4400" b="1" dirty="0">
                <a:solidFill>
                  <a:srgbClr val="7030A0"/>
                </a:solidFill>
              </a:rPr>
              <a:t>                        </a:t>
            </a:r>
            <a:r>
              <a:rPr lang="en-GB" sz="4400" b="1" dirty="0">
                <a:solidFill>
                  <a:srgbClr val="FF0000"/>
                </a:solidFill>
              </a:rPr>
              <a:t>The Registration Process (Step 5)</a:t>
            </a:r>
            <a:br>
              <a:rPr lang="en-GB" sz="4400" b="1" dirty="0">
                <a:solidFill>
                  <a:srgbClr val="7030A0"/>
                </a:solidFill>
              </a:rPr>
            </a:b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839755" y="1651518"/>
            <a:ext cx="10504714" cy="4553339"/>
          </a:xfrm>
        </p:spPr>
        <p:txBody>
          <a:bodyPr>
            <a:normAutofit fontScale="92500" lnSpcReduction="20000"/>
          </a:bodyPr>
          <a:lstStyle/>
          <a:p>
            <a:pPr marL="0" indent="0">
              <a:buNone/>
            </a:pPr>
            <a:r>
              <a:rPr lang="en-GB" sz="2600" b="1" dirty="0"/>
              <a:t>Step 6		</a:t>
            </a:r>
            <a:r>
              <a:rPr lang="en-GB" sz="2600" b="1" dirty="0">
                <a:solidFill>
                  <a:srgbClr val="7030A0"/>
                </a:solidFill>
              </a:rPr>
              <a:t>Payment</a:t>
            </a:r>
          </a:p>
          <a:p>
            <a:pPr marL="0" indent="0">
              <a:buNone/>
            </a:pPr>
            <a:r>
              <a:rPr lang="en-GB" sz="2400" b="1" i="0" dirty="0">
                <a:effectLst/>
              </a:rPr>
              <a:t>As part of the </a:t>
            </a:r>
            <a:r>
              <a:rPr lang="en-GB" sz="2400" b="1" dirty="0"/>
              <a:t>P</a:t>
            </a:r>
            <a:r>
              <a:rPr lang="en-GB" sz="2400" b="1" i="0" dirty="0">
                <a:effectLst/>
              </a:rPr>
              <a:t>upil Application process the parent / guardian is required to pay a non-refundable administration fee of £20 through a secure online payment method. </a:t>
            </a:r>
          </a:p>
          <a:p>
            <a:pPr marL="0" indent="0">
              <a:buNone/>
            </a:pPr>
            <a:r>
              <a:rPr lang="en-GB" sz="2400" b="1" i="0" dirty="0">
                <a:effectLst/>
              </a:rPr>
              <a:t>Those entitled to Free School Meals (FSME) are exempt from the administration fee but must provide necessary verification, provided by the Education Authority (EA) of FSME status when registering.</a:t>
            </a:r>
          </a:p>
          <a:p>
            <a:pPr>
              <a:buFont typeface="Wingdings" panose="05000000000000000000" pitchFamily="2" charset="2"/>
              <a:buChar char="ü"/>
            </a:pPr>
            <a:r>
              <a:rPr lang="en-GB" sz="2200" i="1" dirty="0"/>
              <a:t>Parents / Guardians will need to make sure that they have a debit / credit card available to make the payment OR</a:t>
            </a:r>
          </a:p>
          <a:p>
            <a:pPr>
              <a:buFont typeface="Wingdings" panose="05000000000000000000" pitchFamily="2" charset="2"/>
              <a:buChar char="ü"/>
            </a:pPr>
            <a:r>
              <a:rPr lang="en-GB" sz="2200" i="1" dirty="0"/>
              <a:t>if exempt through FSME, then </a:t>
            </a:r>
            <a:r>
              <a:rPr lang="en-GB" sz="2200" b="1" i="1" dirty="0"/>
              <a:t>current</a:t>
            </a:r>
            <a:r>
              <a:rPr lang="en-GB" sz="2200" i="1" dirty="0"/>
              <a:t> evidence of FSME </a:t>
            </a:r>
            <a:r>
              <a:rPr lang="en-GB" sz="2200" i="1" dirty="0">
                <a:highlight>
                  <a:srgbClr val="FFFF00"/>
                </a:highlight>
              </a:rPr>
              <a:t>which includes the child’s name and date of birth</a:t>
            </a:r>
            <a:r>
              <a:rPr lang="en-GB" sz="2200" i="1" dirty="0"/>
              <a:t> must be uploaded. </a:t>
            </a:r>
          </a:p>
          <a:p>
            <a:pPr marL="0" indent="0">
              <a:buNone/>
            </a:pPr>
            <a:r>
              <a:rPr lang="en-GB" sz="2200" i="1" dirty="0"/>
              <a:t>   Evidence can be a copy of either:</a:t>
            </a:r>
          </a:p>
          <a:p>
            <a:pPr marL="0" indent="0">
              <a:buNone/>
            </a:pPr>
            <a:r>
              <a:rPr lang="en-GB" sz="2200" i="1" dirty="0"/>
              <a:t>   the </a:t>
            </a:r>
            <a:r>
              <a:rPr lang="en-GB" sz="2200" b="1" i="1" dirty="0"/>
              <a:t>current</a:t>
            </a:r>
            <a:r>
              <a:rPr lang="en-GB" sz="2200" i="1" dirty="0"/>
              <a:t> FSME confirmation email from the EA OR </a:t>
            </a:r>
          </a:p>
          <a:p>
            <a:pPr marL="0" indent="0">
              <a:buNone/>
            </a:pPr>
            <a:r>
              <a:rPr lang="en-GB" sz="2200" i="1" dirty="0"/>
              <a:t>   a screenshot from the EA portal account which provides evidence of your child’s </a:t>
            </a:r>
            <a:r>
              <a:rPr lang="en-GB" sz="2200" b="1" i="1" dirty="0"/>
              <a:t>current </a:t>
            </a:r>
            <a:r>
              <a:rPr lang="en-GB" sz="2200" i="1" dirty="0"/>
              <a:t>FSME OR </a:t>
            </a:r>
          </a:p>
          <a:p>
            <a:pPr marL="0" indent="0">
              <a:buNone/>
            </a:pPr>
            <a:r>
              <a:rPr lang="en-GB" sz="2200" i="1" dirty="0"/>
              <a:t>   a </a:t>
            </a:r>
            <a:r>
              <a:rPr lang="en-GB" sz="2200" b="1" i="1" dirty="0"/>
              <a:t>current</a:t>
            </a:r>
            <a:r>
              <a:rPr lang="en-GB" sz="2200" i="1" dirty="0"/>
              <a:t> FSM “Entitlement Letter” from the EA.</a:t>
            </a:r>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8869" y="365126"/>
            <a:ext cx="2136658" cy="1109980"/>
          </a:xfrm>
          <a:prstGeom prst="rect">
            <a:avLst/>
          </a:prstGeom>
          <a:noFill/>
          <a:ln>
            <a:noFill/>
          </a:ln>
        </p:spPr>
      </p:pic>
      <p:sp>
        <p:nvSpPr>
          <p:cNvPr id="3" name="Slide Number Placeholder 2">
            <a:extLst>
              <a:ext uri="{FF2B5EF4-FFF2-40B4-BE49-F238E27FC236}">
                <a16:creationId xmlns:a16="http://schemas.microsoft.com/office/drawing/2014/main" id="{77483899-E6F7-7429-3C27-E8C8B6AD62B3}"/>
              </a:ext>
            </a:extLst>
          </p:cNvPr>
          <p:cNvSpPr>
            <a:spLocks noGrp="1"/>
          </p:cNvSpPr>
          <p:nvPr>
            <p:ph type="sldNum" sz="quarter" idx="12"/>
          </p:nvPr>
        </p:nvSpPr>
        <p:spPr/>
        <p:txBody>
          <a:bodyPr/>
          <a:lstStyle/>
          <a:p>
            <a:fld id="{0DA99461-0B27-48DD-AA52-EF709D76F84B}" type="slidenum">
              <a:rPr lang="en-GB" smtClean="0"/>
              <a:t>13</a:t>
            </a:fld>
            <a:endParaRPr lang="en-GB" dirty="0"/>
          </a:p>
        </p:txBody>
      </p:sp>
    </p:spTree>
    <p:extLst>
      <p:ext uri="{BB962C8B-B14F-4D97-AF65-F5344CB8AC3E}">
        <p14:creationId xmlns:p14="http://schemas.microsoft.com/office/powerpoint/2010/main" val="339987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fade">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fade">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fade">
                                      <p:cBhvr>
                                        <p:cTn id="47"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940836" y="365126"/>
            <a:ext cx="10601131" cy="1109980"/>
          </a:xfrm>
        </p:spPr>
        <p:txBody>
          <a:bodyPr>
            <a:normAutofit fontScale="90000"/>
          </a:bodyPr>
          <a:lstStyle/>
          <a:p>
            <a:br>
              <a:rPr lang="en-GB" sz="4400" b="1" dirty="0">
                <a:solidFill>
                  <a:srgbClr val="7030A0"/>
                </a:solidFill>
              </a:rPr>
            </a:br>
            <a:r>
              <a:rPr lang="en-GB" sz="4400" b="1" dirty="0">
                <a:solidFill>
                  <a:srgbClr val="7030A0"/>
                </a:solidFill>
              </a:rPr>
              <a:t>                         The 2024 Entrance Assessment</a:t>
            </a:r>
            <a:br>
              <a:rPr lang="en-GB" sz="4400" b="1" dirty="0">
                <a:solidFill>
                  <a:srgbClr val="7030A0"/>
                </a:solidFill>
              </a:rPr>
            </a:br>
            <a:r>
              <a:rPr lang="en-GB" sz="4400" b="1" dirty="0">
                <a:solidFill>
                  <a:srgbClr val="7030A0"/>
                </a:solidFill>
              </a:rPr>
              <a:t>                   </a:t>
            </a:r>
            <a:r>
              <a:rPr lang="en-GB" sz="3600" b="1" dirty="0">
                <a:solidFill>
                  <a:srgbClr val="FF0000"/>
                </a:solidFill>
              </a:rPr>
              <a:t>The Registration Process – After the Payment Step</a:t>
            </a:r>
            <a:endParaRPr lang="en-GB" sz="3600"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839755" y="1987420"/>
            <a:ext cx="10702212" cy="4681579"/>
          </a:xfrm>
        </p:spPr>
        <p:txBody>
          <a:bodyPr>
            <a:normAutofit fontScale="92500" lnSpcReduction="10000"/>
          </a:bodyPr>
          <a:lstStyle/>
          <a:p>
            <a:pPr>
              <a:buFont typeface="Wingdings" panose="05000000000000000000" pitchFamily="2" charset="2"/>
              <a:buChar char="ü"/>
            </a:pPr>
            <a:r>
              <a:rPr lang="en-GB" sz="2400" b="1" dirty="0">
                <a:highlight>
                  <a:srgbClr val="FFFF00"/>
                </a:highlight>
              </a:rPr>
              <a:t>As soon as the Administration Fee payment has been made OR  approved FSME payment exemption evidence has been submitted, the pupil’s place at the chosen Assessment Centre has been secured.</a:t>
            </a:r>
          </a:p>
          <a:p>
            <a:pPr>
              <a:buFont typeface="Wingdings" panose="05000000000000000000" pitchFamily="2" charset="2"/>
              <a:buChar char="ü"/>
            </a:pPr>
            <a:r>
              <a:rPr lang="en-GB" sz="2400" dirty="0"/>
              <a:t>Parents receive an email to confirm that they have registered a pupil, pending verification by SEAG.</a:t>
            </a:r>
          </a:p>
          <a:p>
            <a:pPr>
              <a:buFont typeface="Wingdings" panose="05000000000000000000" pitchFamily="2" charset="2"/>
              <a:buChar char="ü"/>
            </a:pPr>
            <a:r>
              <a:rPr lang="en-GB" sz="2400" dirty="0"/>
              <a:t>All Pupil Applications will be reviewed and verified by the SEAG team. </a:t>
            </a:r>
          </a:p>
          <a:p>
            <a:pPr marL="0" indent="0">
              <a:buNone/>
            </a:pPr>
            <a:r>
              <a:rPr lang="en-GB" sz="2400" dirty="0"/>
              <a:t>   e.g. Do the name and date of birth on the birth certificate match what the parent     </a:t>
            </a:r>
          </a:p>
          <a:p>
            <a:pPr marL="0" indent="0">
              <a:buNone/>
            </a:pPr>
            <a:r>
              <a:rPr lang="en-GB" sz="2400" dirty="0"/>
              <a:t>         / guardian has entered? Is the photographic ID appropriate? If FSME payment  </a:t>
            </a:r>
          </a:p>
          <a:p>
            <a:pPr marL="0" indent="0">
              <a:buNone/>
            </a:pPr>
            <a:r>
              <a:rPr lang="en-GB" sz="2400" dirty="0"/>
              <a:t>          fee exemption has been claimed was correct evidence provided? </a:t>
            </a:r>
          </a:p>
          <a:p>
            <a:pPr>
              <a:buFont typeface="Wingdings" panose="05000000000000000000" pitchFamily="2" charset="2"/>
              <a:buChar char="ü"/>
            </a:pPr>
            <a:r>
              <a:rPr lang="en-GB" sz="2400" b="1" dirty="0"/>
              <a:t>SEAG will contact parents if there is an issue </a:t>
            </a:r>
            <a:r>
              <a:rPr lang="en-GB" sz="2400" b="1"/>
              <a:t>with verifying </a:t>
            </a:r>
            <a:r>
              <a:rPr lang="en-GB" sz="2400" b="1" dirty="0"/>
              <a:t>the application.</a:t>
            </a:r>
          </a:p>
          <a:p>
            <a:pPr>
              <a:buFont typeface="Wingdings" panose="05000000000000000000" pitchFamily="2" charset="2"/>
              <a:buChar char="ü"/>
            </a:pPr>
            <a:r>
              <a:rPr lang="en-GB" sz="2400" b="1" dirty="0">
                <a:solidFill>
                  <a:srgbClr val="FF0000"/>
                </a:solidFill>
              </a:rPr>
              <a:t>NB Parents who are requesting Access Arrangements or who indicated a medical condition, or SEN or EAL still have one final step in the Pupil Application process to complete. </a:t>
            </a:r>
          </a:p>
          <a:p>
            <a:pPr>
              <a:buFont typeface="Wingdings" panose="05000000000000000000" pitchFamily="2" charset="2"/>
              <a:buChar char="ü"/>
            </a:pPr>
            <a:endParaRPr lang="en-GB" sz="2400" dirty="0"/>
          </a:p>
          <a:p>
            <a:pPr>
              <a:buFont typeface="Wingdings" panose="05000000000000000000" pitchFamily="2" charset="2"/>
              <a:buChar char="ü"/>
            </a:pPr>
            <a:endParaRPr lang="en-GB" sz="2400" dirty="0"/>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8869" y="365126"/>
            <a:ext cx="2136658" cy="1109980"/>
          </a:xfrm>
          <a:prstGeom prst="rect">
            <a:avLst/>
          </a:prstGeom>
          <a:noFill/>
          <a:ln>
            <a:noFill/>
          </a:ln>
        </p:spPr>
      </p:pic>
      <p:sp>
        <p:nvSpPr>
          <p:cNvPr id="3" name="Slide Number Placeholder 2">
            <a:extLst>
              <a:ext uri="{FF2B5EF4-FFF2-40B4-BE49-F238E27FC236}">
                <a16:creationId xmlns:a16="http://schemas.microsoft.com/office/drawing/2014/main" id="{47A52E98-DEFA-5909-BB2D-A56D12570765}"/>
              </a:ext>
            </a:extLst>
          </p:cNvPr>
          <p:cNvSpPr>
            <a:spLocks noGrp="1"/>
          </p:cNvSpPr>
          <p:nvPr>
            <p:ph type="sldNum" sz="quarter" idx="12"/>
          </p:nvPr>
        </p:nvSpPr>
        <p:spPr/>
        <p:txBody>
          <a:bodyPr/>
          <a:lstStyle/>
          <a:p>
            <a:fld id="{0DA99461-0B27-48DD-AA52-EF709D76F84B}" type="slidenum">
              <a:rPr lang="en-GB" smtClean="0"/>
              <a:t>14</a:t>
            </a:fld>
            <a:endParaRPr lang="en-GB" dirty="0"/>
          </a:p>
        </p:txBody>
      </p:sp>
    </p:spTree>
    <p:extLst>
      <p:ext uri="{BB962C8B-B14F-4D97-AF65-F5344CB8AC3E}">
        <p14:creationId xmlns:p14="http://schemas.microsoft.com/office/powerpoint/2010/main" val="2465253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fade">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fade">
                                      <p:cBhvr>
                                        <p:cTn id="42"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6"/>
            <a:ext cx="10515600" cy="1109980"/>
          </a:xfrm>
        </p:spPr>
        <p:txBody>
          <a:bodyPr>
            <a:normAutofit fontScale="90000"/>
          </a:bodyPr>
          <a:lstStyle/>
          <a:p>
            <a:br>
              <a:rPr lang="en-GB" sz="4400" b="1" dirty="0">
                <a:solidFill>
                  <a:srgbClr val="7030A0"/>
                </a:solidFill>
              </a:rPr>
            </a:br>
            <a:r>
              <a:rPr lang="en-GB" sz="4400" b="1" dirty="0">
                <a:solidFill>
                  <a:srgbClr val="7030A0"/>
                </a:solidFill>
              </a:rPr>
              <a:t>                         The 2024 Entrance Assessment</a:t>
            </a:r>
            <a:br>
              <a:rPr lang="en-GB" sz="4400" b="1" dirty="0">
                <a:solidFill>
                  <a:srgbClr val="7030A0"/>
                </a:solidFill>
              </a:rPr>
            </a:br>
            <a:r>
              <a:rPr lang="en-GB" sz="4400" b="1" dirty="0">
                <a:solidFill>
                  <a:srgbClr val="7030A0"/>
                </a:solidFill>
              </a:rPr>
              <a:t>                        </a:t>
            </a:r>
            <a:r>
              <a:rPr lang="en-GB" sz="4400" b="1" dirty="0">
                <a:solidFill>
                  <a:srgbClr val="FF0000"/>
                </a:solidFill>
              </a:rPr>
              <a:t>The Registration Process </a:t>
            </a:r>
            <a:r>
              <a:rPr lang="en-GB" sz="2700" b="1" dirty="0">
                <a:solidFill>
                  <a:srgbClr val="FF0000"/>
                </a:solidFill>
              </a:rPr>
              <a:t>(Additional notes)</a:t>
            </a:r>
            <a:br>
              <a:rPr lang="en-GB" sz="4400" b="1" dirty="0">
                <a:solidFill>
                  <a:srgbClr val="7030A0"/>
                </a:solidFill>
              </a:rPr>
            </a:b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839755" y="2112387"/>
            <a:ext cx="10504714" cy="4351338"/>
          </a:xfrm>
        </p:spPr>
        <p:txBody>
          <a:bodyPr>
            <a:normAutofit fontScale="55000" lnSpcReduction="20000"/>
          </a:bodyPr>
          <a:lstStyle/>
          <a:p>
            <a:pPr>
              <a:spcAft>
                <a:spcPts val="1200"/>
              </a:spcAft>
              <a:buFont typeface="Wingdings" panose="05000000000000000000" pitchFamily="2" charset="2"/>
              <a:buChar char="ü"/>
            </a:pPr>
            <a:r>
              <a:rPr lang="en-GB" sz="3300" b="1" dirty="0"/>
              <a:t>Access Arrangements -  </a:t>
            </a:r>
            <a:r>
              <a:rPr lang="en-GB" sz="3300" dirty="0"/>
              <a:t>If a parent has made an Access Arrangements Request, this is reviewed separately, by the Access Panel; the parent will receive an email once an Access Arrangement decision has been made.</a:t>
            </a:r>
          </a:p>
          <a:p>
            <a:pPr>
              <a:spcAft>
                <a:spcPts val="1200"/>
              </a:spcAft>
              <a:buFont typeface="Wingdings" panose="05000000000000000000" pitchFamily="2" charset="2"/>
              <a:buChar char="ü"/>
            </a:pPr>
            <a:r>
              <a:rPr lang="en-GB" sz="3300" b="1" dirty="0"/>
              <a:t>Pupil Card </a:t>
            </a:r>
            <a:r>
              <a:rPr lang="en-GB" sz="3300" dirty="0"/>
              <a:t>– This is needed for Admission to the Assessment Centre on 16</a:t>
            </a:r>
            <a:r>
              <a:rPr lang="en-GB" sz="3300" baseline="30000" dirty="0"/>
              <a:t>th</a:t>
            </a:r>
            <a:r>
              <a:rPr lang="en-GB" sz="3300" dirty="0"/>
              <a:t> and 23</a:t>
            </a:r>
            <a:r>
              <a:rPr lang="en-GB" sz="3300" baseline="30000" dirty="0"/>
              <a:t>rd</a:t>
            </a:r>
            <a:r>
              <a:rPr lang="en-GB" sz="3300" dirty="0"/>
              <a:t> November. Parents will be able to download the Pupil Card, after the registration period has closed in late September.</a:t>
            </a:r>
          </a:p>
          <a:p>
            <a:pPr>
              <a:spcAft>
                <a:spcPts val="1200"/>
              </a:spcAft>
              <a:buFont typeface="Wingdings" panose="05000000000000000000" pitchFamily="2" charset="2"/>
              <a:buChar char="ü"/>
            </a:pPr>
            <a:r>
              <a:rPr lang="en-GB" sz="3300" b="1" dirty="0"/>
              <a:t>FSME </a:t>
            </a:r>
            <a:r>
              <a:rPr lang="en-GB" sz="3300" dirty="0"/>
              <a:t>- If a claim for Free School Meals is unsuccessful because of inadequate evidence, the parent will receive an email that payment is required. Unpaid applications will not be valid and the pupil will not be registered. </a:t>
            </a:r>
          </a:p>
          <a:p>
            <a:pPr>
              <a:spcAft>
                <a:spcPts val="1200"/>
              </a:spcAft>
              <a:buFont typeface="Wingdings" panose="05000000000000000000" pitchFamily="2" charset="2"/>
              <a:buChar char="ü"/>
            </a:pPr>
            <a:r>
              <a:rPr lang="en-GB" sz="3300" b="1" dirty="0">
                <a:highlight>
                  <a:srgbClr val="FFFF00"/>
                </a:highlight>
              </a:rPr>
              <a:t>Change of details</a:t>
            </a:r>
            <a:r>
              <a:rPr lang="en-GB" sz="3300" dirty="0">
                <a:highlight>
                  <a:srgbClr val="FFFF00"/>
                </a:highlight>
              </a:rPr>
              <a:t> - A parent can edit parts of the Pupil Application, after it has been submitted, if e.g. the home address, contact number, email address or the pupil primary school have changed. </a:t>
            </a:r>
          </a:p>
          <a:p>
            <a:pPr>
              <a:buFont typeface="Wingdings" panose="05000000000000000000" pitchFamily="2" charset="2"/>
              <a:buChar char="ü"/>
            </a:pPr>
            <a:r>
              <a:rPr lang="en-GB" sz="3300" b="1" dirty="0">
                <a:highlight>
                  <a:srgbClr val="FFFF00"/>
                </a:highlight>
              </a:rPr>
              <a:t>Changing Assessment Centre </a:t>
            </a:r>
            <a:r>
              <a:rPr lang="en-GB" sz="3300" dirty="0">
                <a:highlight>
                  <a:srgbClr val="FFFF00"/>
                </a:highlight>
              </a:rPr>
              <a:t>- If a parent wishes to change their chosen Assessment Centre, after the Pupil Application has been submitted, they </a:t>
            </a:r>
            <a:r>
              <a:rPr lang="en-GB" sz="3300" u="sng" dirty="0">
                <a:highlight>
                  <a:srgbClr val="FFFF00"/>
                </a:highlight>
              </a:rPr>
              <a:t>must complete a new Pupil Application and withdraw the old one</a:t>
            </a:r>
            <a:r>
              <a:rPr lang="en-GB" sz="3300" dirty="0">
                <a:highlight>
                  <a:srgbClr val="FFFF00"/>
                </a:highlight>
              </a:rPr>
              <a:t>.</a:t>
            </a:r>
          </a:p>
          <a:p>
            <a:pPr>
              <a:buFont typeface="Wingdings" panose="05000000000000000000" pitchFamily="2" charset="2"/>
              <a:buChar char="ü"/>
            </a:pPr>
            <a:endParaRPr lang="en-GB" sz="2400" dirty="0"/>
          </a:p>
          <a:p>
            <a:pPr>
              <a:buFont typeface="Wingdings" panose="05000000000000000000" pitchFamily="2" charset="2"/>
              <a:buChar char="ü"/>
            </a:pPr>
            <a:endParaRPr lang="en-GB" sz="2400" dirty="0"/>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8869" y="365126"/>
            <a:ext cx="2136658" cy="1109980"/>
          </a:xfrm>
          <a:prstGeom prst="rect">
            <a:avLst/>
          </a:prstGeom>
          <a:noFill/>
          <a:ln>
            <a:noFill/>
          </a:ln>
        </p:spPr>
      </p:pic>
      <p:sp>
        <p:nvSpPr>
          <p:cNvPr id="3" name="Slide Number Placeholder 2">
            <a:extLst>
              <a:ext uri="{FF2B5EF4-FFF2-40B4-BE49-F238E27FC236}">
                <a16:creationId xmlns:a16="http://schemas.microsoft.com/office/drawing/2014/main" id="{47A52E98-DEFA-5909-BB2D-A56D12570765}"/>
              </a:ext>
            </a:extLst>
          </p:cNvPr>
          <p:cNvSpPr>
            <a:spLocks noGrp="1"/>
          </p:cNvSpPr>
          <p:nvPr>
            <p:ph type="sldNum" sz="quarter" idx="12"/>
          </p:nvPr>
        </p:nvSpPr>
        <p:spPr/>
        <p:txBody>
          <a:bodyPr/>
          <a:lstStyle/>
          <a:p>
            <a:fld id="{0DA99461-0B27-48DD-AA52-EF709D76F84B}" type="slidenum">
              <a:rPr lang="en-GB" smtClean="0"/>
              <a:t>15</a:t>
            </a:fld>
            <a:endParaRPr lang="en-GB" dirty="0"/>
          </a:p>
        </p:txBody>
      </p:sp>
    </p:spTree>
    <p:extLst>
      <p:ext uri="{BB962C8B-B14F-4D97-AF65-F5344CB8AC3E}">
        <p14:creationId xmlns:p14="http://schemas.microsoft.com/office/powerpoint/2010/main" val="186410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8" y="365126"/>
            <a:ext cx="10601131" cy="1109980"/>
          </a:xfrm>
        </p:spPr>
        <p:txBody>
          <a:bodyPr>
            <a:normAutofit fontScale="90000"/>
          </a:bodyPr>
          <a:lstStyle/>
          <a:p>
            <a:br>
              <a:rPr lang="en-GB" sz="4400" b="1" dirty="0">
                <a:solidFill>
                  <a:srgbClr val="7030A0"/>
                </a:solidFill>
              </a:rPr>
            </a:br>
            <a:r>
              <a:rPr lang="en-GB" sz="4400" b="1" dirty="0">
                <a:solidFill>
                  <a:srgbClr val="7030A0"/>
                </a:solidFill>
              </a:rPr>
              <a:t>                         The 2024 Entrance Assessment</a:t>
            </a:r>
            <a:br>
              <a:rPr lang="en-GB" sz="4400" b="1" dirty="0">
                <a:solidFill>
                  <a:srgbClr val="7030A0"/>
                </a:solidFill>
              </a:rPr>
            </a:br>
            <a:r>
              <a:rPr lang="en-GB" sz="4400" b="1" dirty="0">
                <a:solidFill>
                  <a:srgbClr val="7030A0"/>
                </a:solidFill>
              </a:rPr>
              <a:t>                  </a:t>
            </a:r>
            <a:r>
              <a:rPr lang="en-GB" sz="3100" b="1" dirty="0">
                <a:solidFill>
                  <a:srgbClr val="FF0000"/>
                </a:solidFill>
              </a:rPr>
              <a:t>The Registration Process - Requesting Access Arrangements</a:t>
            </a:r>
            <a:endParaRPr lang="en-GB" sz="3100"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838200" y="1883709"/>
            <a:ext cx="10842172" cy="4685042"/>
          </a:xfrm>
        </p:spPr>
        <p:txBody>
          <a:bodyPr>
            <a:normAutofit fontScale="70000" lnSpcReduction="20000"/>
          </a:bodyPr>
          <a:lstStyle/>
          <a:p>
            <a:pPr lvl="0">
              <a:buFont typeface="Wingdings" panose="05000000000000000000" pitchFamily="2" charset="2"/>
              <a:buChar char="Ø"/>
            </a:pPr>
            <a:r>
              <a:rPr lang="en-GB" b="1" dirty="0"/>
              <a:t>Parents continue to the Access Arrangements Section, where they </a:t>
            </a:r>
            <a:r>
              <a:rPr lang="en-GB" b="1" u="sng" dirty="0">
                <a:solidFill>
                  <a:srgbClr val="FF0000"/>
                </a:solidFill>
              </a:rPr>
              <a:t>must</a:t>
            </a:r>
            <a:r>
              <a:rPr lang="en-GB" b="1" dirty="0"/>
              <a:t> use the text box provided, to outline details of their child’s need. This would include details of any Special Educational Need(s) and/or Medical Conditions and/or EAL, whether or not they are requesting an Access Arrangement. </a:t>
            </a:r>
            <a:endParaRPr lang="en-GB" dirty="0"/>
          </a:p>
          <a:p>
            <a:pPr marL="457200" lvl="1" indent="0">
              <a:buNone/>
            </a:pPr>
            <a:r>
              <a:rPr lang="en-GB" sz="2900" b="1" i="1" dirty="0"/>
              <a:t>E.g., Your child could have asthma and while you may not want to request an Access Arrangement, you should use the text box to inform SEAG that they will need to bring an inhaler. Alternatively, you should use this box to describe your child’s Special Educational Need(s) as appropriate.</a:t>
            </a:r>
            <a:endParaRPr lang="en-GB" sz="2900" i="1" dirty="0"/>
          </a:p>
          <a:p>
            <a:pPr marL="0" indent="0">
              <a:buNone/>
            </a:pPr>
            <a:endParaRPr lang="en-GB" dirty="0"/>
          </a:p>
          <a:p>
            <a:pPr lvl="0">
              <a:buFont typeface="Wingdings" panose="05000000000000000000" pitchFamily="2" charset="2"/>
              <a:buChar char="Ø"/>
            </a:pPr>
            <a:r>
              <a:rPr lang="en-GB" b="1" dirty="0"/>
              <a:t>If an Access Arrangement is being requested, there will be an opportunity to indicate the relevant Access Arrangements AND upload the documentary evidence to support the request(s).</a:t>
            </a:r>
          </a:p>
          <a:p>
            <a:pPr lvl="0">
              <a:buFont typeface="Wingdings" panose="05000000000000000000" pitchFamily="2" charset="2"/>
              <a:buChar char="Ø"/>
            </a:pPr>
            <a:endParaRPr lang="en-GB" dirty="0"/>
          </a:p>
          <a:p>
            <a:pPr lvl="0">
              <a:buFont typeface="Wingdings" panose="05000000000000000000" pitchFamily="2" charset="2"/>
              <a:buChar char="Ø"/>
            </a:pPr>
            <a:r>
              <a:rPr lang="en-GB" dirty="0"/>
              <a:t>Parents can complete and submit the Access Arrangements Section </a:t>
            </a:r>
            <a:r>
              <a:rPr lang="en-GB" b="1" dirty="0"/>
              <a:t>at any time </a:t>
            </a:r>
            <a:r>
              <a:rPr lang="en-GB" dirty="0"/>
              <a:t>up to the close of registrations - 20</a:t>
            </a:r>
            <a:r>
              <a:rPr lang="en-GB" baseline="30000" dirty="0"/>
              <a:t>th</a:t>
            </a:r>
            <a:r>
              <a:rPr lang="en-GB" dirty="0"/>
              <a:t> September 2024 (11.59pm). </a:t>
            </a:r>
          </a:p>
          <a:p>
            <a:pPr lvl="0">
              <a:buFont typeface="Wingdings" panose="05000000000000000000" pitchFamily="2" charset="2"/>
              <a:buChar char="Ø"/>
            </a:pPr>
            <a:endParaRPr lang="en-GB" dirty="0"/>
          </a:p>
          <a:p>
            <a:pPr lvl="0">
              <a:buFont typeface="Wingdings" panose="05000000000000000000" pitchFamily="2" charset="2"/>
              <a:buChar char="Ø"/>
            </a:pPr>
            <a:r>
              <a:rPr lang="en-GB" dirty="0"/>
              <a:t>NB </a:t>
            </a:r>
            <a:r>
              <a:rPr lang="en-GB" u="sng" dirty="0"/>
              <a:t>Before</a:t>
            </a:r>
            <a:r>
              <a:rPr lang="en-GB" dirty="0"/>
              <a:t> the Access Arrangements Section is submitted, parents can edit their Access request(s) and add to or amend uploaded supporting evidence as much or as often as they need to.</a:t>
            </a:r>
          </a:p>
          <a:p>
            <a:pPr>
              <a:buFont typeface="Wingdings" panose="05000000000000000000" pitchFamily="2" charset="2"/>
              <a:buChar char="ü"/>
            </a:pPr>
            <a:endParaRPr lang="en-GB" sz="2400" dirty="0"/>
          </a:p>
          <a:p>
            <a:pPr>
              <a:buFont typeface="Wingdings" panose="05000000000000000000" pitchFamily="2" charset="2"/>
              <a:buChar char="ü"/>
            </a:pPr>
            <a:endParaRPr lang="en-GB" sz="2400" b="1" dirty="0"/>
          </a:p>
          <a:p>
            <a:pPr>
              <a:buFont typeface="Wingdings" panose="05000000000000000000" pitchFamily="2" charset="2"/>
              <a:buChar char="ü"/>
            </a:pPr>
            <a:endParaRPr lang="en-GB" sz="2400" b="1" dirty="0"/>
          </a:p>
          <a:p>
            <a:pPr>
              <a:buFont typeface="Wingdings" panose="05000000000000000000" pitchFamily="2" charset="2"/>
              <a:buChar char="ü"/>
            </a:pPr>
            <a:endParaRPr lang="en-GB" sz="2400" dirty="0"/>
          </a:p>
          <a:p>
            <a:pPr>
              <a:buFont typeface="Wingdings" panose="05000000000000000000" pitchFamily="2" charset="2"/>
              <a:buChar char="ü"/>
            </a:pPr>
            <a:endParaRPr lang="en-GB" sz="2400" dirty="0"/>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8869" y="365126"/>
            <a:ext cx="2136658" cy="1109980"/>
          </a:xfrm>
          <a:prstGeom prst="rect">
            <a:avLst/>
          </a:prstGeom>
          <a:noFill/>
          <a:ln>
            <a:noFill/>
          </a:ln>
        </p:spPr>
      </p:pic>
      <p:sp>
        <p:nvSpPr>
          <p:cNvPr id="3" name="Slide Number Placeholder 2">
            <a:extLst>
              <a:ext uri="{FF2B5EF4-FFF2-40B4-BE49-F238E27FC236}">
                <a16:creationId xmlns:a16="http://schemas.microsoft.com/office/drawing/2014/main" id="{47A52E98-DEFA-5909-BB2D-A56D12570765}"/>
              </a:ext>
            </a:extLst>
          </p:cNvPr>
          <p:cNvSpPr>
            <a:spLocks noGrp="1"/>
          </p:cNvSpPr>
          <p:nvPr>
            <p:ph type="sldNum" sz="quarter" idx="12"/>
          </p:nvPr>
        </p:nvSpPr>
        <p:spPr/>
        <p:txBody>
          <a:bodyPr/>
          <a:lstStyle/>
          <a:p>
            <a:fld id="{0DA99461-0B27-48DD-AA52-EF709D76F84B}" type="slidenum">
              <a:rPr lang="en-GB" smtClean="0"/>
              <a:t>16</a:t>
            </a:fld>
            <a:endParaRPr lang="en-GB" dirty="0"/>
          </a:p>
        </p:txBody>
      </p:sp>
    </p:spTree>
    <p:extLst>
      <p:ext uri="{BB962C8B-B14F-4D97-AF65-F5344CB8AC3E}">
        <p14:creationId xmlns:p14="http://schemas.microsoft.com/office/powerpoint/2010/main" val="1898586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Effect transition="in" filter="fade">
                                      <p:cBhvr>
                                        <p:cTn id="11" dur="500"/>
                                        <p:tgtEl>
                                          <p:spTgt spid="6">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6"/>
            <a:ext cx="10515600" cy="1109980"/>
          </a:xfrm>
        </p:spPr>
        <p:txBody>
          <a:bodyPr>
            <a:normAutofit fontScale="90000"/>
          </a:bodyPr>
          <a:lstStyle/>
          <a:p>
            <a:br>
              <a:rPr lang="en-GB" sz="4400" b="1" dirty="0">
                <a:solidFill>
                  <a:srgbClr val="7030A0"/>
                </a:solidFill>
              </a:rPr>
            </a:br>
            <a:r>
              <a:rPr lang="en-GB" sz="4400" b="1" dirty="0">
                <a:solidFill>
                  <a:srgbClr val="7030A0"/>
                </a:solidFill>
              </a:rPr>
              <a:t>                         The 2024 Entrance Assessment</a:t>
            </a:r>
            <a:br>
              <a:rPr lang="en-GB" sz="4400" b="1" dirty="0">
                <a:solidFill>
                  <a:srgbClr val="7030A0"/>
                </a:solidFill>
              </a:rPr>
            </a:br>
            <a:r>
              <a:rPr lang="en-GB" sz="4400" b="1" dirty="0">
                <a:solidFill>
                  <a:srgbClr val="7030A0"/>
                </a:solidFill>
              </a:rPr>
              <a:t>                                       </a:t>
            </a:r>
            <a:r>
              <a:rPr lang="en-GB" sz="4400" b="1" dirty="0">
                <a:solidFill>
                  <a:srgbClr val="FF0000"/>
                </a:solidFill>
              </a:rPr>
              <a:t>The Papers (1)</a:t>
            </a:r>
            <a:br>
              <a:rPr lang="en-GB" sz="4400" b="1" dirty="0">
                <a:solidFill>
                  <a:srgbClr val="7030A0"/>
                </a:solidFill>
              </a:rPr>
            </a:br>
            <a:r>
              <a:rPr lang="en-GB" sz="4400" b="1" dirty="0">
                <a:solidFill>
                  <a:srgbClr val="7030A0"/>
                </a:solidFill>
              </a:rPr>
              <a:t>                               </a:t>
            </a: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828870" y="1795144"/>
            <a:ext cx="10692570" cy="4561205"/>
          </a:xfrm>
        </p:spPr>
        <p:txBody>
          <a:bodyPr>
            <a:normAutofit/>
          </a:bodyPr>
          <a:lstStyle/>
          <a:p>
            <a:r>
              <a:rPr lang="en-GB" sz="1900" dirty="0"/>
              <a:t>Details, including the format and specification of the Entrance Assessment, are provided on the SEAG website (</a:t>
            </a:r>
            <a:r>
              <a:rPr lang="en-GB" sz="1900" dirty="0">
                <a:highlight>
                  <a:srgbClr val="FFFF00"/>
                </a:highlight>
              </a:rPr>
              <a:t>www.seagni.co.uk</a:t>
            </a:r>
            <a:r>
              <a:rPr lang="en-GB" sz="1900" dirty="0"/>
              <a:t>).</a:t>
            </a:r>
          </a:p>
          <a:p>
            <a:r>
              <a:rPr lang="en-GB" sz="1900" dirty="0"/>
              <a:t>Two SEAG Practice Papers, along with Practice Answer Sheets, in both English and Gaeilge, are also provided along with a Guide for Parents with the Answer Keys for each question on each Paper. </a:t>
            </a:r>
          </a:p>
          <a:p>
            <a:pPr marL="0" indent="0">
              <a:buNone/>
            </a:pPr>
            <a:r>
              <a:rPr lang="en-GB" sz="1900" dirty="0">
                <a:solidFill>
                  <a:srgbClr val="0070C0"/>
                </a:solidFill>
              </a:rPr>
              <a:t>   </a:t>
            </a:r>
            <a:r>
              <a:rPr lang="en-GB" sz="1900" b="1" dirty="0">
                <a:solidFill>
                  <a:srgbClr val="0070C0"/>
                </a:solidFill>
              </a:rPr>
              <a:t>Summary:</a:t>
            </a:r>
          </a:p>
          <a:p>
            <a:r>
              <a:rPr lang="en-GB" sz="1900" b="1" dirty="0">
                <a:solidFill>
                  <a:schemeClr val="accent1"/>
                </a:solidFill>
              </a:rPr>
              <a:t>The Entrance Assessment consists of Paper 1 and Paper 2.</a:t>
            </a:r>
          </a:p>
          <a:p>
            <a:r>
              <a:rPr lang="en-GB" sz="1900" dirty="0">
                <a:solidFill>
                  <a:schemeClr val="accent1"/>
                </a:solidFill>
              </a:rPr>
              <a:t>Both Papers have an identical format.</a:t>
            </a:r>
          </a:p>
          <a:p>
            <a:r>
              <a:rPr lang="en-GB" sz="1900" b="1" dirty="0">
                <a:solidFill>
                  <a:schemeClr val="accent1"/>
                </a:solidFill>
              </a:rPr>
              <a:t>Each starts with a Practice Test section containing 5 English (or Gaeilge) questions and 5 Maths questions.</a:t>
            </a:r>
          </a:p>
          <a:p>
            <a:r>
              <a:rPr lang="en-GB" sz="1900" dirty="0">
                <a:solidFill>
                  <a:schemeClr val="accent1"/>
                </a:solidFill>
              </a:rPr>
              <a:t>The Practice Test section allows pupils time to settle and practise answering the same types of questions as those in the Main Paper </a:t>
            </a:r>
            <a:r>
              <a:rPr lang="en-GB" sz="1900" u="sng" dirty="0">
                <a:solidFill>
                  <a:schemeClr val="accent1"/>
                </a:solidFill>
              </a:rPr>
              <a:t>but without those questions being marked or timed.</a:t>
            </a:r>
          </a:p>
          <a:p>
            <a:r>
              <a:rPr lang="en-GB" sz="1900" b="1" dirty="0">
                <a:solidFill>
                  <a:schemeClr val="accent1"/>
                </a:solidFill>
              </a:rPr>
              <a:t>The Practice Test section is followed by an English (or Gaeilge) section which has 28 questions and then a Maths section which also has 28 questions.</a:t>
            </a:r>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7531" y="365126"/>
            <a:ext cx="2136658" cy="1109980"/>
          </a:xfrm>
          <a:prstGeom prst="rect">
            <a:avLst/>
          </a:prstGeom>
          <a:noFill/>
          <a:ln>
            <a:noFill/>
          </a:ln>
        </p:spPr>
      </p:pic>
      <p:sp>
        <p:nvSpPr>
          <p:cNvPr id="3" name="Slide Number Placeholder 2">
            <a:extLst>
              <a:ext uri="{FF2B5EF4-FFF2-40B4-BE49-F238E27FC236}">
                <a16:creationId xmlns:a16="http://schemas.microsoft.com/office/drawing/2014/main" id="{D0202BB8-5319-8D3E-5DDE-4DB5C11302DC}"/>
              </a:ext>
            </a:extLst>
          </p:cNvPr>
          <p:cNvSpPr>
            <a:spLocks noGrp="1"/>
          </p:cNvSpPr>
          <p:nvPr>
            <p:ph type="sldNum" sz="quarter" idx="12"/>
          </p:nvPr>
        </p:nvSpPr>
        <p:spPr/>
        <p:txBody>
          <a:bodyPr/>
          <a:lstStyle/>
          <a:p>
            <a:fld id="{0DA99461-0B27-48DD-AA52-EF709D76F84B}" type="slidenum">
              <a:rPr lang="en-GB" smtClean="0"/>
              <a:t>17</a:t>
            </a:fld>
            <a:endParaRPr lang="en-GB" dirty="0"/>
          </a:p>
        </p:txBody>
      </p:sp>
    </p:spTree>
    <p:extLst>
      <p:ext uri="{BB962C8B-B14F-4D97-AF65-F5344CB8AC3E}">
        <p14:creationId xmlns:p14="http://schemas.microsoft.com/office/powerpoint/2010/main" val="2383076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fade">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fade">
                                      <p:cBhvr>
                                        <p:cTn id="42"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6"/>
            <a:ext cx="10515600" cy="1109980"/>
          </a:xfrm>
        </p:spPr>
        <p:txBody>
          <a:bodyPr>
            <a:normAutofit fontScale="90000"/>
          </a:bodyPr>
          <a:lstStyle/>
          <a:p>
            <a:br>
              <a:rPr lang="en-GB" sz="4400" b="1" dirty="0">
                <a:solidFill>
                  <a:srgbClr val="7030A0"/>
                </a:solidFill>
              </a:rPr>
            </a:br>
            <a:r>
              <a:rPr lang="en-GB" sz="4400" b="1" dirty="0">
                <a:solidFill>
                  <a:srgbClr val="7030A0"/>
                </a:solidFill>
              </a:rPr>
              <a:t>                         The 2024 Entrance Assessment</a:t>
            </a:r>
            <a:br>
              <a:rPr lang="en-GB" sz="4400" b="1" dirty="0">
                <a:solidFill>
                  <a:srgbClr val="7030A0"/>
                </a:solidFill>
              </a:rPr>
            </a:br>
            <a:r>
              <a:rPr lang="en-GB" sz="4400" b="1" dirty="0">
                <a:solidFill>
                  <a:srgbClr val="7030A0"/>
                </a:solidFill>
              </a:rPr>
              <a:t>                                       </a:t>
            </a:r>
            <a:r>
              <a:rPr lang="en-GB" sz="4400" b="1" dirty="0">
                <a:solidFill>
                  <a:srgbClr val="FF0000"/>
                </a:solidFill>
              </a:rPr>
              <a:t>The Papers (2)</a:t>
            </a:r>
            <a:br>
              <a:rPr lang="en-GB" sz="4400" b="1" dirty="0">
                <a:solidFill>
                  <a:srgbClr val="7030A0"/>
                </a:solidFill>
              </a:rPr>
            </a:br>
            <a:r>
              <a:rPr lang="en-GB" sz="4400" b="1" dirty="0">
                <a:solidFill>
                  <a:srgbClr val="7030A0"/>
                </a:solidFill>
              </a:rPr>
              <a:t>                               </a:t>
            </a: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839755" y="1795145"/>
            <a:ext cx="10504714" cy="4351338"/>
          </a:xfrm>
        </p:spPr>
        <p:txBody>
          <a:bodyPr>
            <a:normAutofit lnSpcReduction="10000"/>
          </a:bodyPr>
          <a:lstStyle/>
          <a:p>
            <a:r>
              <a:rPr lang="en-GB" sz="1900" b="1" dirty="0">
                <a:solidFill>
                  <a:schemeClr val="accent1"/>
                </a:solidFill>
              </a:rPr>
              <a:t>The actual Entrance Assessment Papers to be taken in November 2024 have the same format as the Practice Papers which are available on the website.</a:t>
            </a:r>
          </a:p>
          <a:p>
            <a:r>
              <a:rPr lang="en-GB" sz="1900" dirty="0">
                <a:solidFill>
                  <a:schemeClr val="accent1"/>
                </a:solidFill>
              </a:rPr>
              <a:t>The English (or Gaeilge) begins with a punctation exercise (5 questions), followed by a grammar exercise (5 questions) and a spelling exercise (5 questions). All 15 questions are multiple choice.</a:t>
            </a:r>
          </a:p>
          <a:p>
            <a:r>
              <a:rPr lang="en-GB" sz="1900" b="1" dirty="0">
                <a:solidFill>
                  <a:schemeClr val="accent1"/>
                </a:solidFill>
              </a:rPr>
              <a:t>Next, pupils are asked to read a comprehension passage and answer 13 questions which follow. Questions 16-22 are multiple choice and questions 23-28 are “free response” where the pupil writes a short answer to each in the space provided in the Answer Sheet. </a:t>
            </a:r>
          </a:p>
          <a:p>
            <a:r>
              <a:rPr lang="en-GB" sz="1900" dirty="0">
                <a:solidFill>
                  <a:schemeClr val="accent1"/>
                </a:solidFill>
              </a:rPr>
              <a:t>The first 22 Maths questions (29-50) are also multiple choice and the final 6 questions (51-56) are “free response” where the pupil writes a short answer to each in the space provided in the Answer Sheet. </a:t>
            </a:r>
          </a:p>
          <a:p>
            <a:r>
              <a:rPr lang="en-GB" sz="1900" b="1" dirty="0">
                <a:solidFill>
                  <a:schemeClr val="accent1"/>
                </a:solidFill>
              </a:rPr>
              <a:t>Invigilators tell the pupils when to start the Main Test and that pupils will have 60 minutes* to work through the paper (*unless granted additional time through Access Arrangements).</a:t>
            </a:r>
          </a:p>
          <a:p>
            <a:r>
              <a:rPr lang="en-GB" sz="1900" dirty="0">
                <a:solidFill>
                  <a:schemeClr val="accent1"/>
                </a:solidFill>
              </a:rPr>
              <a:t>Each pupil is free to start the Main Test with either the English (or Gaeilge) or the Maths section. </a:t>
            </a:r>
          </a:p>
          <a:p>
            <a:r>
              <a:rPr lang="en-GB" sz="1900" b="1" dirty="0">
                <a:solidFill>
                  <a:schemeClr val="accent1"/>
                </a:solidFill>
              </a:rPr>
              <a:t>When completing a multiple choice answer on the Answer Sheet a pupil may draw a horizontal line OR shade in the little box. Both are equally acceptable.</a:t>
            </a:r>
          </a:p>
          <a:p>
            <a:pPr marL="0" indent="0">
              <a:buNone/>
            </a:pPr>
            <a:endParaRPr lang="en-GB" sz="1900" dirty="0">
              <a:solidFill>
                <a:schemeClr val="accent1"/>
              </a:solidFill>
            </a:endParaRPr>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7531" y="365126"/>
            <a:ext cx="2136658" cy="1109980"/>
          </a:xfrm>
          <a:prstGeom prst="rect">
            <a:avLst/>
          </a:prstGeom>
          <a:noFill/>
          <a:ln>
            <a:noFill/>
          </a:ln>
        </p:spPr>
      </p:pic>
      <p:sp>
        <p:nvSpPr>
          <p:cNvPr id="3" name="Slide Number Placeholder 2">
            <a:extLst>
              <a:ext uri="{FF2B5EF4-FFF2-40B4-BE49-F238E27FC236}">
                <a16:creationId xmlns:a16="http://schemas.microsoft.com/office/drawing/2014/main" id="{8ED8CEEA-A25C-50D6-113B-46F829F192FA}"/>
              </a:ext>
            </a:extLst>
          </p:cNvPr>
          <p:cNvSpPr>
            <a:spLocks noGrp="1"/>
          </p:cNvSpPr>
          <p:nvPr>
            <p:ph type="sldNum" sz="quarter" idx="12"/>
          </p:nvPr>
        </p:nvSpPr>
        <p:spPr/>
        <p:txBody>
          <a:bodyPr/>
          <a:lstStyle/>
          <a:p>
            <a:fld id="{0DA99461-0B27-48DD-AA52-EF709D76F84B}" type="slidenum">
              <a:rPr lang="en-GB" smtClean="0"/>
              <a:t>18</a:t>
            </a:fld>
            <a:endParaRPr lang="en-GB" dirty="0"/>
          </a:p>
        </p:txBody>
      </p:sp>
    </p:spTree>
    <p:extLst>
      <p:ext uri="{BB962C8B-B14F-4D97-AF65-F5344CB8AC3E}">
        <p14:creationId xmlns:p14="http://schemas.microsoft.com/office/powerpoint/2010/main" val="2502328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fade">
                                      <p:cBhvr>
                                        <p:cTn id="3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6"/>
            <a:ext cx="10515600" cy="1109980"/>
          </a:xfrm>
        </p:spPr>
        <p:txBody>
          <a:bodyPr>
            <a:normAutofit fontScale="90000"/>
          </a:bodyPr>
          <a:lstStyle/>
          <a:p>
            <a:br>
              <a:rPr lang="en-GB" sz="4400" b="1" dirty="0">
                <a:solidFill>
                  <a:srgbClr val="7030A0"/>
                </a:solidFill>
              </a:rPr>
            </a:br>
            <a:r>
              <a:rPr lang="en-GB" sz="4400" b="1" dirty="0">
                <a:solidFill>
                  <a:srgbClr val="7030A0"/>
                </a:solidFill>
              </a:rPr>
              <a:t>                         The 2024 Entrance Assessment</a:t>
            </a:r>
            <a:br>
              <a:rPr lang="en-GB" sz="4400" b="1" dirty="0">
                <a:solidFill>
                  <a:srgbClr val="7030A0"/>
                </a:solidFill>
              </a:rPr>
            </a:br>
            <a:r>
              <a:rPr lang="en-GB" sz="4400" b="1" dirty="0">
                <a:solidFill>
                  <a:srgbClr val="7030A0"/>
                </a:solidFill>
              </a:rPr>
              <a:t>                                       </a:t>
            </a:r>
            <a:r>
              <a:rPr lang="en-GB" sz="4400" b="1" dirty="0">
                <a:solidFill>
                  <a:srgbClr val="FF0000"/>
                </a:solidFill>
              </a:rPr>
              <a:t>SEAG Outcomes (1)</a:t>
            </a:r>
            <a:br>
              <a:rPr lang="en-GB" sz="4400" b="1" dirty="0">
                <a:solidFill>
                  <a:srgbClr val="7030A0"/>
                </a:solidFill>
              </a:rPr>
            </a:br>
            <a:r>
              <a:rPr lang="en-GB" sz="4400" b="1" dirty="0">
                <a:solidFill>
                  <a:srgbClr val="7030A0"/>
                </a:solidFill>
              </a:rPr>
              <a:t>                               </a:t>
            </a: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839755" y="1795145"/>
            <a:ext cx="10504714" cy="4351338"/>
          </a:xfrm>
        </p:spPr>
        <p:txBody>
          <a:bodyPr>
            <a:normAutofit fontScale="85000" lnSpcReduction="10000"/>
          </a:bodyPr>
          <a:lstStyle/>
          <a:p>
            <a:pPr marL="358140" indent="-358140" algn="just">
              <a:lnSpc>
                <a:spcPct val="107000"/>
              </a:lnSpc>
              <a:spcAft>
                <a:spcPts val="800"/>
              </a:spcAft>
            </a:pPr>
            <a:r>
              <a:rPr lang="en-GB" sz="2000" b="1" dirty="0">
                <a:effectLst/>
                <a:latin typeface="Calibri" panose="020F0502020204030204" pitchFamily="34" charset="0"/>
                <a:ea typeface="Calibri" panose="020F0502020204030204" pitchFamily="34" charset="0"/>
                <a:cs typeface="Calibri" panose="020F0502020204030204" pitchFamily="34" charset="0"/>
              </a:rPr>
              <a:t>Parents / Guardians will receive five main outcomes (or results) for their child. </a:t>
            </a:r>
          </a:p>
          <a:p>
            <a:pPr marL="358140" indent="-358140" algn="just">
              <a:lnSpc>
                <a:spcPct val="107000"/>
              </a:lnSpc>
              <a:spcAft>
                <a:spcPts val="800"/>
              </a:spcAft>
            </a:pPr>
            <a:r>
              <a:rPr lang="en-GB" sz="1900" b="1" dirty="0">
                <a:effectLst/>
                <a:latin typeface="Calibri" panose="020F0502020204030204" pitchFamily="34" charset="0"/>
                <a:ea typeface="Calibri" panose="020F0502020204030204" pitchFamily="34" charset="0"/>
                <a:cs typeface="Calibri" panose="020F0502020204030204" pitchFamily="34" charset="0"/>
              </a:rPr>
              <a:t>The first two outcomes are the ones most likely to be used by SEAG schools within their Year 8 Admissions Criteria. </a:t>
            </a:r>
          </a:p>
          <a:p>
            <a:pPr marL="358140" indent="-358140" algn="just">
              <a:lnSpc>
                <a:spcPct val="107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The other three </a:t>
            </a:r>
            <a:r>
              <a:rPr lang="en-GB" sz="1800" dirty="0">
                <a:latin typeface="Calibri" panose="020F0502020204030204" pitchFamily="34" charset="0"/>
                <a:ea typeface="Calibri" panose="020F0502020204030204" pitchFamily="34" charset="0"/>
                <a:cs typeface="Calibri" panose="020F0502020204030204" pitchFamily="34" charset="0"/>
              </a:rPr>
              <a:t>o</a:t>
            </a:r>
            <a:r>
              <a:rPr lang="en-GB" sz="1800" dirty="0">
                <a:effectLst/>
                <a:latin typeface="Calibri" panose="020F0502020204030204" pitchFamily="34" charset="0"/>
                <a:ea typeface="Calibri" panose="020F0502020204030204" pitchFamily="34" charset="0"/>
                <a:cs typeface="Calibri" panose="020F0502020204030204" pitchFamily="34" charset="0"/>
              </a:rPr>
              <a:t>utcomes provide additional information for parents and schools.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GB" sz="24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The Total Standardised Age Score (TSAS)</a:t>
            </a:r>
            <a:endParaRPr lang="en-GB" sz="2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GB" sz="24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The Band</a:t>
            </a:r>
            <a:endParaRPr lang="en-GB" sz="2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GB" sz="20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The English / Gaeilge SAS</a:t>
            </a:r>
            <a:endParaRPr lang="en-GB"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GB" sz="20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The Maths SAS</a:t>
            </a:r>
            <a:endParaRPr lang="en-GB"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r>
              <a:rPr lang="en-GB" sz="20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Information about the Cohort Percentile Ranking</a:t>
            </a:r>
          </a:p>
          <a:p>
            <a:pPr marL="0" lvl="0" indent="0">
              <a:lnSpc>
                <a:spcPct val="107000"/>
              </a:lnSpc>
              <a:spcAft>
                <a:spcPts val="800"/>
              </a:spcAft>
              <a:buNone/>
            </a:pPr>
            <a:r>
              <a:rPr lang="en-GB" sz="2000" b="1" i="1" dirty="0">
                <a:latin typeface="Calibri" panose="020F0502020204030204" pitchFamily="34" charset="0"/>
                <a:ea typeface="Calibri" panose="020F0502020204030204" pitchFamily="34" charset="0"/>
                <a:cs typeface="Calibri" panose="020F0502020204030204" pitchFamily="34" charset="0"/>
              </a:rPr>
              <a:t>In addition, parents will be provided with other outcomes relating to e.g. how many questions their child answered correctly in English (or Gaeilge) and in Maths and also how their child performed in Paper 1 and in Paper 2.</a:t>
            </a:r>
            <a:endParaRPr lang="en-GB" sz="2000" b="1" i="1"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900" dirty="0"/>
          </a:p>
          <a:p>
            <a:endParaRPr lang="en-GB" sz="1900" dirty="0">
              <a:solidFill>
                <a:schemeClr val="accent1"/>
              </a:solidFill>
            </a:endParaRPr>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7531" y="365126"/>
            <a:ext cx="2136658" cy="1109980"/>
          </a:xfrm>
          <a:prstGeom prst="rect">
            <a:avLst/>
          </a:prstGeom>
          <a:noFill/>
          <a:ln>
            <a:noFill/>
          </a:ln>
        </p:spPr>
      </p:pic>
      <p:sp>
        <p:nvSpPr>
          <p:cNvPr id="3" name="Slide Number Placeholder 2">
            <a:extLst>
              <a:ext uri="{FF2B5EF4-FFF2-40B4-BE49-F238E27FC236}">
                <a16:creationId xmlns:a16="http://schemas.microsoft.com/office/drawing/2014/main" id="{05CD6F15-7792-60A8-3899-E73D754BE81D}"/>
              </a:ext>
            </a:extLst>
          </p:cNvPr>
          <p:cNvSpPr>
            <a:spLocks noGrp="1"/>
          </p:cNvSpPr>
          <p:nvPr>
            <p:ph type="sldNum" sz="quarter" idx="12"/>
          </p:nvPr>
        </p:nvSpPr>
        <p:spPr/>
        <p:txBody>
          <a:bodyPr/>
          <a:lstStyle/>
          <a:p>
            <a:fld id="{0DA99461-0B27-48DD-AA52-EF709D76F84B}" type="slidenum">
              <a:rPr lang="en-GB" smtClean="0"/>
              <a:t>19</a:t>
            </a:fld>
            <a:endParaRPr lang="en-GB" dirty="0"/>
          </a:p>
        </p:txBody>
      </p:sp>
    </p:spTree>
    <p:extLst>
      <p:ext uri="{BB962C8B-B14F-4D97-AF65-F5344CB8AC3E}">
        <p14:creationId xmlns:p14="http://schemas.microsoft.com/office/powerpoint/2010/main" val="3568678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fade">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fade">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fade">
                                      <p:cBhvr>
                                        <p:cTn id="47"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6"/>
            <a:ext cx="10515600" cy="1109980"/>
          </a:xfrm>
        </p:spPr>
        <p:txBody>
          <a:bodyPr>
            <a:normAutofit fontScale="90000"/>
          </a:bodyPr>
          <a:lstStyle/>
          <a:p>
            <a:br>
              <a:rPr lang="en-GB" sz="4400" b="1" dirty="0">
                <a:solidFill>
                  <a:srgbClr val="7030A0"/>
                </a:solidFill>
              </a:rPr>
            </a:br>
            <a:r>
              <a:rPr lang="en-GB" sz="4400" b="1" dirty="0">
                <a:solidFill>
                  <a:srgbClr val="7030A0"/>
                </a:solidFill>
              </a:rPr>
              <a:t>                         The 2024 Entrance Assessment</a:t>
            </a:r>
            <a:br>
              <a:rPr lang="en-GB" sz="4400" b="1" dirty="0">
                <a:solidFill>
                  <a:srgbClr val="7030A0"/>
                </a:solidFill>
              </a:rPr>
            </a:br>
            <a:r>
              <a:rPr lang="en-GB" sz="4400" b="1" dirty="0">
                <a:solidFill>
                  <a:srgbClr val="7030A0"/>
                </a:solidFill>
              </a:rPr>
              <a:t>                                  </a:t>
            </a:r>
            <a:r>
              <a:rPr lang="en-GB" sz="4400" b="1" dirty="0">
                <a:solidFill>
                  <a:srgbClr val="FF0000"/>
                </a:solidFill>
              </a:rPr>
              <a:t>General Information</a:t>
            </a:r>
            <a:br>
              <a:rPr lang="en-GB" sz="4400" b="1" dirty="0">
                <a:solidFill>
                  <a:srgbClr val="7030A0"/>
                </a:solidFill>
              </a:rPr>
            </a:b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849086" y="1825625"/>
            <a:ext cx="10504714" cy="4351338"/>
          </a:xfrm>
        </p:spPr>
        <p:txBody>
          <a:bodyPr>
            <a:normAutofit/>
          </a:bodyPr>
          <a:lstStyle/>
          <a:p>
            <a:r>
              <a:rPr lang="en-GB" sz="2200" b="1" dirty="0"/>
              <a:t>For pupils who will be transferring to post-primary school in September 2025.</a:t>
            </a:r>
          </a:p>
          <a:p>
            <a:r>
              <a:rPr lang="en-GB" sz="2200" dirty="0"/>
              <a:t>All 63 schools in N.Ireland which use academic selection for all, or for a portion, of their admission to Year 8 are members of SEAG.</a:t>
            </a:r>
          </a:p>
          <a:p>
            <a:pPr marL="0" indent="0">
              <a:buNone/>
            </a:pPr>
            <a:endParaRPr lang="en-GB" sz="2200" dirty="0"/>
          </a:p>
          <a:p>
            <a:r>
              <a:rPr lang="en-GB" sz="2200" b="1" dirty="0"/>
              <a:t>SEAG schools will use the outcomes from the 2024 Entrance Assessment within their Year 8 Admissions Criteria.</a:t>
            </a:r>
          </a:p>
          <a:p>
            <a:r>
              <a:rPr lang="en-GB" sz="2200" dirty="0"/>
              <a:t>Parents / guardians who are considering one or more of these 63 schools for their child(ren) should register their child(ren) to sit the Entrance Assessment*.</a:t>
            </a:r>
          </a:p>
          <a:p>
            <a:pPr marL="0" indent="0">
              <a:buNone/>
            </a:pPr>
            <a:endParaRPr lang="en-GB" sz="2200" dirty="0"/>
          </a:p>
          <a:p>
            <a:pPr marL="0" indent="0">
              <a:buNone/>
            </a:pPr>
            <a:r>
              <a:rPr lang="en-GB" sz="2000" i="1" dirty="0"/>
              <a:t>                     NB There is a separate admissions procedure for children who have a formal         </a:t>
            </a:r>
          </a:p>
          <a:p>
            <a:pPr marL="0" indent="0">
              <a:buNone/>
            </a:pPr>
            <a:r>
              <a:rPr lang="en-GB" sz="2000" i="1" dirty="0"/>
              <a:t>                           “Statement of Special Educational Needs”.</a:t>
            </a:r>
          </a:p>
          <a:p>
            <a:endParaRPr lang="en-GB" sz="2400" b="1" dirty="0"/>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8869" y="318472"/>
            <a:ext cx="2136658" cy="1109980"/>
          </a:xfrm>
          <a:prstGeom prst="rect">
            <a:avLst/>
          </a:prstGeom>
          <a:noFill/>
          <a:ln>
            <a:noFill/>
          </a:ln>
        </p:spPr>
      </p:pic>
      <p:sp>
        <p:nvSpPr>
          <p:cNvPr id="3" name="Slide Number Placeholder 2">
            <a:extLst>
              <a:ext uri="{FF2B5EF4-FFF2-40B4-BE49-F238E27FC236}">
                <a16:creationId xmlns:a16="http://schemas.microsoft.com/office/drawing/2014/main" id="{4D108E55-CE51-0032-9D6C-3CFEFA485056}"/>
              </a:ext>
            </a:extLst>
          </p:cNvPr>
          <p:cNvSpPr>
            <a:spLocks noGrp="1"/>
          </p:cNvSpPr>
          <p:nvPr>
            <p:ph type="sldNum" sz="quarter" idx="12"/>
          </p:nvPr>
        </p:nvSpPr>
        <p:spPr/>
        <p:txBody>
          <a:bodyPr/>
          <a:lstStyle/>
          <a:p>
            <a:fld id="{0DA99461-0B27-48DD-AA52-EF709D76F84B}" type="slidenum">
              <a:rPr lang="en-GB" smtClean="0"/>
              <a:t>2</a:t>
            </a:fld>
            <a:endParaRPr lang="en-GB" dirty="0"/>
          </a:p>
        </p:txBody>
      </p:sp>
    </p:spTree>
    <p:extLst>
      <p:ext uri="{BB962C8B-B14F-4D97-AF65-F5344CB8AC3E}">
        <p14:creationId xmlns:p14="http://schemas.microsoft.com/office/powerpoint/2010/main" val="2656451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fade">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fade">
                                      <p:cBhvr>
                                        <p:cTn id="22" dur="5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6"/>
            <a:ext cx="10515600" cy="1109980"/>
          </a:xfrm>
        </p:spPr>
        <p:txBody>
          <a:bodyPr>
            <a:normAutofit fontScale="90000"/>
          </a:bodyPr>
          <a:lstStyle/>
          <a:p>
            <a:br>
              <a:rPr lang="en-GB" sz="4400" b="1" dirty="0">
                <a:solidFill>
                  <a:srgbClr val="7030A0"/>
                </a:solidFill>
              </a:rPr>
            </a:br>
            <a:r>
              <a:rPr lang="en-GB" sz="4400" b="1" dirty="0">
                <a:solidFill>
                  <a:srgbClr val="7030A0"/>
                </a:solidFill>
              </a:rPr>
              <a:t>                         The 2024 Entrance Assessment</a:t>
            </a:r>
            <a:br>
              <a:rPr lang="en-GB" sz="4400" b="1" dirty="0">
                <a:solidFill>
                  <a:srgbClr val="7030A0"/>
                </a:solidFill>
              </a:rPr>
            </a:br>
            <a:r>
              <a:rPr lang="en-GB" sz="4400" b="1" dirty="0">
                <a:solidFill>
                  <a:srgbClr val="7030A0"/>
                </a:solidFill>
              </a:rPr>
              <a:t>                                       </a:t>
            </a:r>
            <a:r>
              <a:rPr lang="en-GB" sz="4400" b="1" dirty="0">
                <a:solidFill>
                  <a:srgbClr val="FF0000"/>
                </a:solidFill>
              </a:rPr>
              <a:t>SEAG Outcomes (2)</a:t>
            </a:r>
            <a:br>
              <a:rPr lang="en-GB" sz="4400" b="1" dirty="0">
                <a:solidFill>
                  <a:srgbClr val="7030A0"/>
                </a:solidFill>
              </a:rPr>
            </a:br>
            <a:r>
              <a:rPr lang="en-GB" sz="4400" b="1" dirty="0">
                <a:solidFill>
                  <a:srgbClr val="7030A0"/>
                </a:solidFill>
              </a:rPr>
              <a:t>                               </a:t>
            </a: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839755" y="1795145"/>
            <a:ext cx="10504714" cy="4351338"/>
          </a:xfrm>
        </p:spPr>
        <p:txBody>
          <a:bodyPr>
            <a:normAutofit/>
          </a:bodyPr>
          <a:lstStyle/>
          <a:p>
            <a:endParaRPr lang="en-GB" sz="1900" dirty="0"/>
          </a:p>
          <a:p>
            <a:pPr marL="0" indent="0">
              <a:lnSpc>
                <a:spcPct val="107000"/>
              </a:lnSpc>
              <a:spcAft>
                <a:spcPts val="800"/>
              </a:spcAft>
              <a:buNone/>
            </a:pPr>
            <a:r>
              <a:rPr lang="en-GB" sz="2200" b="1" dirty="0">
                <a:solidFill>
                  <a:srgbClr val="0070C0"/>
                </a:solidFill>
                <a:effectLst/>
                <a:ea typeface="Calibri" panose="020F0502020204030204" pitchFamily="34" charset="0"/>
                <a:cs typeface="Calibri" panose="020F0502020204030204" pitchFamily="34" charset="0"/>
              </a:rPr>
              <a:t>1.  The Total Standardised Age Score (TSAS)</a:t>
            </a:r>
            <a:endParaRPr lang="en-GB" sz="2200" dirty="0">
              <a:solidFill>
                <a:srgbClr val="0070C0"/>
              </a:solidFill>
              <a:effectLst/>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b="1" dirty="0">
                <a:effectLst/>
                <a:ea typeface="Calibri" panose="020F0502020204030204" pitchFamily="34" charset="0"/>
                <a:cs typeface="Calibri" panose="020F0502020204030204" pitchFamily="34" charset="0"/>
              </a:rPr>
              <a:t>This is the pupil’s overall outcome from the SEAG Entrance Assessment based on answers to the 56 English (or Gaeilge) Questions in Papers 1 and 2 and the 56 Maths questions in Papers 1 and 2. </a:t>
            </a:r>
            <a:endParaRPr lang="en-GB" sz="1800" b="1" dirty="0">
              <a:effectLst/>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ea typeface="Calibri" panose="020F0502020204030204" pitchFamily="34" charset="0"/>
                <a:cs typeface="Calibri" panose="020F0502020204030204" pitchFamily="34" charset="0"/>
              </a:rPr>
              <a:t>The Total SAS is the sum of the English </a:t>
            </a:r>
            <a:r>
              <a:rPr lang="en-GB" sz="1800" dirty="0">
                <a:ea typeface="Calibri" panose="020F0502020204030204" pitchFamily="34" charset="0"/>
                <a:cs typeface="Calibri" panose="020F0502020204030204" pitchFamily="34" charset="0"/>
              </a:rPr>
              <a:t>/</a:t>
            </a:r>
            <a:r>
              <a:rPr lang="en-GB" sz="1800" dirty="0">
                <a:effectLst/>
                <a:ea typeface="Calibri" panose="020F0502020204030204" pitchFamily="34" charset="0"/>
                <a:cs typeface="Calibri" panose="020F0502020204030204" pitchFamily="34" charset="0"/>
              </a:rPr>
              <a:t> Gaeilge SAS and the Maths SAS.</a:t>
            </a:r>
            <a:endParaRPr lang="en-GB" sz="1800" dirty="0">
              <a:effectLs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800" dirty="0">
                <a:effectLst/>
                <a:ea typeface="Calibri" panose="020F0502020204030204" pitchFamily="34" charset="0"/>
                <a:cs typeface="Calibri" panose="020F0502020204030204" pitchFamily="34" charset="0"/>
              </a:rPr>
              <a:t>The Total SAS range will be 138-282 with a mean (or average) of 200.</a:t>
            </a:r>
            <a:endParaRPr lang="en-GB" sz="1800" dirty="0">
              <a:effectLst/>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GB" sz="1800" i="1" dirty="0">
                <a:effectLst/>
                <a:ea typeface="Calibri" panose="020F0502020204030204" pitchFamily="34" charset="0"/>
                <a:cs typeface="Times New Roman" panose="02020603050405020304" pitchFamily="18" charset="0"/>
              </a:rPr>
              <a:t>A Standardised Age Score (SAS) takes account of a child’s age when he/she took the assessment, the number of correct answers and the degree of difficulty of the assessment. </a:t>
            </a:r>
            <a:r>
              <a:rPr lang="en-GB" sz="1800" i="1" dirty="0">
                <a:ea typeface="Calibri" panose="020F0502020204030204" pitchFamily="34" charset="0"/>
                <a:cs typeface="Times New Roman" panose="02020603050405020304" pitchFamily="18" charset="0"/>
              </a:rPr>
              <a:t>Parents / Guardians</a:t>
            </a:r>
            <a:r>
              <a:rPr lang="en-GB" sz="1800" i="1" dirty="0">
                <a:effectLst/>
                <a:ea typeface="Calibri" panose="020F0502020204030204" pitchFamily="34" charset="0"/>
                <a:cs typeface="Times New Roman" panose="02020603050405020304" pitchFamily="18" charset="0"/>
              </a:rPr>
              <a:t> may be familiar with the scores from standardised tests used in their child’s primary school, e.g. Progress Test in English and / or Progress Test in Maths, which also use SAS.</a:t>
            </a:r>
            <a:endParaRPr lang="en-GB" sz="1900" dirty="0"/>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7531" y="365126"/>
            <a:ext cx="2136658" cy="1109980"/>
          </a:xfrm>
          <a:prstGeom prst="rect">
            <a:avLst/>
          </a:prstGeom>
          <a:noFill/>
          <a:ln>
            <a:noFill/>
          </a:ln>
        </p:spPr>
      </p:pic>
      <p:sp>
        <p:nvSpPr>
          <p:cNvPr id="3" name="Slide Number Placeholder 2">
            <a:extLst>
              <a:ext uri="{FF2B5EF4-FFF2-40B4-BE49-F238E27FC236}">
                <a16:creationId xmlns:a16="http://schemas.microsoft.com/office/drawing/2014/main" id="{CC8B4B36-F9D7-F93B-8810-F00A02B09AF8}"/>
              </a:ext>
            </a:extLst>
          </p:cNvPr>
          <p:cNvSpPr>
            <a:spLocks noGrp="1"/>
          </p:cNvSpPr>
          <p:nvPr>
            <p:ph type="sldNum" sz="quarter" idx="12"/>
          </p:nvPr>
        </p:nvSpPr>
        <p:spPr/>
        <p:txBody>
          <a:bodyPr/>
          <a:lstStyle/>
          <a:p>
            <a:fld id="{0DA99461-0B27-48DD-AA52-EF709D76F84B}" type="slidenum">
              <a:rPr lang="en-GB" smtClean="0"/>
              <a:t>20</a:t>
            </a:fld>
            <a:endParaRPr lang="en-GB" dirty="0"/>
          </a:p>
        </p:txBody>
      </p:sp>
    </p:spTree>
    <p:extLst>
      <p:ext uri="{BB962C8B-B14F-4D97-AF65-F5344CB8AC3E}">
        <p14:creationId xmlns:p14="http://schemas.microsoft.com/office/powerpoint/2010/main" val="1884798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fade">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fade">
                                      <p:cBhvr>
                                        <p:cTn id="22" dur="5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fade">
                                      <p:cBhvr>
                                        <p:cTn id="27"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6"/>
            <a:ext cx="10515600" cy="1109980"/>
          </a:xfrm>
        </p:spPr>
        <p:txBody>
          <a:bodyPr>
            <a:normAutofit fontScale="90000"/>
          </a:bodyPr>
          <a:lstStyle/>
          <a:p>
            <a:br>
              <a:rPr lang="en-GB" sz="4400" b="1" dirty="0">
                <a:solidFill>
                  <a:srgbClr val="7030A0"/>
                </a:solidFill>
              </a:rPr>
            </a:br>
            <a:r>
              <a:rPr lang="en-GB" sz="4400" b="1" dirty="0">
                <a:solidFill>
                  <a:srgbClr val="7030A0"/>
                </a:solidFill>
              </a:rPr>
              <a:t>                         The 2024 Entrance Assessment</a:t>
            </a:r>
            <a:br>
              <a:rPr lang="en-GB" sz="4400" b="1" dirty="0">
                <a:solidFill>
                  <a:srgbClr val="7030A0"/>
                </a:solidFill>
              </a:rPr>
            </a:br>
            <a:r>
              <a:rPr lang="en-GB" sz="4400" b="1" dirty="0">
                <a:solidFill>
                  <a:srgbClr val="7030A0"/>
                </a:solidFill>
              </a:rPr>
              <a:t>                                       </a:t>
            </a:r>
            <a:r>
              <a:rPr lang="en-GB" sz="4400" b="1" dirty="0">
                <a:solidFill>
                  <a:srgbClr val="FF0000"/>
                </a:solidFill>
              </a:rPr>
              <a:t>SEAG Outcomes (3)</a:t>
            </a:r>
            <a:br>
              <a:rPr lang="en-GB" sz="4400" b="1" dirty="0">
                <a:solidFill>
                  <a:srgbClr val="7030A0"/>
                </a:solidFill>
              </a:rPr>
            </a:br>
            <a:r>
              <a:rPr lang="en-GB" sz="4400" b="1" dirty="0">
                <a:solidFill>
                  <a:srgbClr val="7030A0"/>
                </a:solidFill>
              </a:rPr>
              <a:t>                               </a:t>
            </a: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839755" y="1795145"/>
            <a:ext cx="10504714" cy="4351338"/>
          </a:xfrm>
        </p:spPr>
        <p:txBody>
          <a:bodyPr>
            <a:normAutofit fontScale="92500" lnSpcReduction="10000"/>
          </a:bodyPr>
          <a:lstStyle/>
          <a:p>
            <a:pPr marL="0" indent="0">
              <a:lnSpc>
                <a:spcPct val="107000"/>
              </a:lnSpc>
              <a:spcAft>
                <a:spcPts val="800"/>
              </a:spcAft>
              <a:buNone/>
            </a:pPr>
            <a:r>
              <a:rPr lang="en-GB" sz="20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2. The Band</a:t>
            </a:r>
            <a:endParaRPr lang="en-GB"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There are six Bands.</a:t>
            </a:r>
          </a:p>
          <a:p>
            <a:pPr marL="342900" lvl="0" indent="-342900">
              <a:lnSpc>
                <a:spcPct val="107000"/>
              </a:lnSpc>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The Bands are designated as Band 1, Band 2, Band 3, Band 4, Band 5 and Band 6.</a:t>
            </a:r>
          </a:p>
          <a:p>
            <a:pPr marL="342900" lvl="0" indent="-342900">
              <a:lnSpc>
                <a:spcPct val="107000"/>
              </a:lnSpc>
              <a:spcAft>
                <a:spcPts val="800"/>
              </a:spcAft>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Cohort Percentiles will be used to determine the borderline for each Band (</a:t>
            </a:r>
            <a:r>
              <a:rPr lang="en-GB" sz="1800" dirty="0">
                <a:latin typeface="Calibri" panose="020F0502020204030204" pitchFamily="34" charset="0"/>
                <a:ea typeface="Calibri" panose="020F0502020204030204" pitchFamily="34" charset="0"/>
                <a:cs typeface="Times New Roman" panose="02020603050405020304" pitchFamily="18" charset="0"/>
              </a:rPr>
              <a:t>S</a:t>
            </a:r>
            <a:r>
              <a:rPr lang="en-GB" sz="1800" dirty="0">
                <a:effectLst/>
                <a:latin typeface="Calibri" panose="020F0502020204030204" pitchFamily="34" charset="0"/>
                <a:ea typeface="Calibri" panose="020F0502020204030204" pitchFamily="34" charset="0"/>
                <a:cs typeface="Times New Roman" panose="02020603050405020304" pitchFamily="18" charset="0"/>
              </a:rPr>
              <a:t>ee Outcomes (5)).</a:t>
            </a:r>
          </a:p>
          <a:p>
            <a:pPr marL="342900" lvl="0" indent="-342900">
              <a:lnSpc>
                <a:spcPct val="107000"/>
              </a:lnSpc>
              <a:spcAft>
                <a:spcPts val="800"/>
              </a:spcAft>
              <a:buFont typeface="Symbol" panose="05050102010706020507" pitchFamily="18" charset="2"/>
              <a:buChar char=""/>
            </a:pPr>
            <a:endParaRPr lang="en-GB" sz="1800" dirty="0">
              <a:latin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endParaRPr lang="en-GB" sz="1800" dirty="0">
              <a:latin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endParaRPr lang="en-GB" sz="1800" dirty="0">
              <a:latin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endParaRPr lang="en-GB" sz="1800" dirty="0">
              <a:latin typeface="Calibri" panose="020F0502020204030204" pitchFamily="34" charset="0"/>
              <a:cs typeface="Times New Roman" panose="02020603050405020304" pitchFamily="18" charset="0"/>
            </a:endParaRPr>
          </a:p>
          <a:p>
            <a:pPr marL="0" lvl="0" indent="0">
              <a:lnSpc>
                <a:spcPct val="107000"/>
              </a:lnSpc>
              <a:spcAft>
                <a:spcPts val="800"/>
              </a:spcAft>
              <a:buNone/>
            </a:pPr>
            <a:r>
              <a:rPr lang="en-GB" sz="1700" i="1" dirty="0"/>
              <a:t>60%+ (Band 1) means pupils who are in the top 40% of those who sat the Assessment; 50-59% (Band 2) means pupils who are in the top 50% but not the top 40% of those who sat the Assessment, etc.</a:t>
            </a:r>
          </a:p>
          <a:p>
            <a:pPr marL="0" indent="0">
              <a:buNone/>
            </a:pPr>
            <a:endParaRPr lang="en-GB" sz="1900" dirty="0">
              <a:solidFill>
                <a:schemeClr val="accent1"/>
              </a:solidFill>
            </a:endParaRPr>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7531" y="365126"/>
            <a:ext cx="2136658" cy="1109980"/>
          </a:xfrm>
          <a:prstGeom prst="rect">
            <a:avLst/>
          </a:prstGeom>
          <a:noFill/>
          <a:ln>
            <a:noFill/>
          </a:ln>
        </p:spPr>
      </p:pic>
      <p:graphicFrame>
        <p:nvGraphicFramePr>
          <p:cNvPr id="2" name="Table 1">
            <a:extLst>
              <a:ext uri="{FF2B5EF4-FFF2-40B4-BE49-F238E27FC236}">
                <a16:creationId xmlns:a16="http://schemas.microsoft.com/office/drawing/2014/main" id="{E47C9AF4-E287-30B2-8E31-42C255C93CB0}"/>
              </a:ext>
            </a:extLst>
          </p:cNvPr>
          <p:cNvGraphicFramePr>
            <a:graphicFrameLocks noGrp="1"/>
          </p:cNvGraphicFramePr>
          <p:nvPr>
            <p:extLst>
              <p:ext uri="{D42A27DB-BD31-4B8C-83A1-F6EECF244321}">
                <p14:modId xmlns:p14="http://schemas.microsoft.com/office/powerpoint/2010/main" val="1770678550"/>
              </p:ext>
            </p:extLst>
          </p:nvPr>
        </p:nvGraphicFramePr>
        <p:xfrm>
          <a:off x="2377441" y="3708400"/>
          <a:ext cx="6563358" cy="1513840"/>
        </p:xfrm>
        <a:graphic>
          <a:graphicData uri="http://schemas.openxmlformats.org/drawingml/2006/table">
            <a:tbl>
              <a:tblPr firstRow="1" firstCol="1" bandRow="1">
                <a:tableStyleId>{5C22544A-7EE6-4342-B048-85BDC9FD1C3A}</a:tableStyleId>
              </a:tblPr>
              <a:tblGrid>
                <a:gridCol w="1217666">
                  <a:extLst>
                    <a:ext uri="{9D8B030D-6E8A-4147-A177-3AD203B41FA5}">
                      <a16:colId xmlns:a16="http://schemas.microsoft.com/office/drawing/2014/main" val="1093732100"/>
                    </a:ext>
                  </a:extLst>
                </a:gridCol>
                <a:gridCol w="890799">
                  <a:extLst>
                    <a:ext uri="{9D8B030D-6E8A-4147-A177-3AD203B41FA5}">
                      <a16:colId xmlns:a16="http://schemas.microsoft.com/office/drawing/2014/main" val="478417200"/>
                    </a:ext>
                  </a:extLst>
                </a:gridCol>
                <a:gridCol w="890799">
                  <a:extLst>
                    <a:ext uri="{9D8B030D-6E8A-4147-A177-3AD203B41FA5}">
                      <a16:colId xmlns:a16="http://schemas.microsoft.com/office/drawing/2014/main" val="2881350094"/>
                    </a:ext>
                  </a:extLst>
                </a:gridCol>
                <a:gridCol w="890799">
                  <a:extLst>
                    <a:ext uri="{9D8B030D-6E8A-4147-A177-3AD203B41FA5}">
                      <a16:colId xmlns:a16="http://schemas.microsoft.com/office/drawing/2014/main" val="1336503669"/>
                    </a:ext>
                  </a:extLst>
                </a:gridCol>
                <a:gridCol w="891697">
                  <a:extLst>
                    <a:ext uri="{9D8B030D-6E8A-4147-A177-3AD203B41FA5}">
                      <a16:colId xmlns:a16="http://schemas.microsoft.com/office/drawing/2014/main" val="3104979350"/>
                    </a:ext>
                  </a:extLst>
                </a:gridCol>
                <a:gridCol w="890799">
                  <a:extLst>
                    <a:ext uri="{9D8B030D-6E8A-4147-A177-3AD203B41FA5}">
                      <a16:colId xmlns:a16="http://schemas.microsoft.com/office/drawing/2014/main" val="3218425230"/>
                    </a:ext>
                  </a:extLst>
                </a:gridCol>
                <a:gridCol w="890799">
                  <a:extLst>
                    <a:ext uri="{9D8B030D-6E8A-4147-A177-3AD203B41FA5}">
                      <a16:colId xmlns:a16="http://schemas.microsoft.com/office/drawing/2014/main" val="2005468714"/>
                    </a:ext>
                  </a:extLst>
                </a:gridCol>
              </a:tblGrid>
              <a:tr h="669631">
                <a:tc>
                  <a:txBody>
                    <a:bodyPr/>
                    <a:lstStyle/>
                    <a:p>
                      <a:pPr algn="ctr">
                        <a:lnSpc>
                          <a:spcPct val="107000"/>
                        </a:lnSpc>
                        <a:spcAft>
                          <a:spcPts val="800"/>
                        </a:spcAft>
                      </a:pPr>
                      <a:endParaRPr lang="en-GB" sz="1800" dirty="0">
                        <a:effectLst/>
                      </a:endParaRPr>
                    </a:p>
                    <a:p>
                      <a:pPr algn="ctr">
                        <a:lnSpc>
                          <a:spcPct val="107000"/>
                        </a:lnSpc>
                        <a:spcAft>
                          <a:spcPts val="800"/>
                        </a:spcAft>
                      </a:pPr>
                      <a:r>
                        <a:rPr lang="en-GB" sz="1800" dirty="0">
                          <a:effectLst/>
                        </a:rPr>
                        <a:t>SEAG Band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en-GB" sz="1800" dirty="0">
                        <a:effectLst/>
                      </a:endParaRPr>
                    </a:p>
                    <a:p>
                      <a:pPr algn="ctr">
                        <a:lnSpc>
                          <a:spcPct val="107000"/>
                        </a:lnSpc>
                        <a:spcAft>
                          <a:spcPts val="800"/>
                        </a:spcAft>
                      </a:pPr>
                      <a:r>
                        <a:rPr lang="en-GB" sz="1800" dirty="0">
                          <a:effectLst/>
                        </a:rPr>
                        <a:t>1</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en-GB" sz="1800" dirty="0">
                        <a:effectLst/>
                      </a:endParaRPr>
                    </a:p>
                    <a:p>
                      <a:pPr algn="ctr">
                        <a:lnSpc>
                          <a:spcPct val="107000"/>
                        </a:lnSpc>
                        <a:spcAft>
                          <a:spcPts val="800"/>
                        </a:spcAft>
                      </a:pPr>
                      <a:r>
                        <a:rPr lang="en-GB" sz="1800" dirty="0">
                          <a:effectLst/>
                        </a:rPr>
                        <a:t>2</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en-GB" sz="1800" dirty="0">
                        <a:effectLst/>
                      </a:endParaRPr>
                    </a:p>
                    <a:p>
                      <a:pPr algn="ctr">
                        <a:lnSpc>
                          <a:spcPct val="107000"/>
                        </a:lnSpc>
                        <a:spcAft>
                          <a:spcPts val="800"/>
                        </a:spcAft>
                      </a:pPr>
                      <a:r>
                        <a:rPr lang="en-GB" sz="1800" dirty="0">
                          <a:effectLst/>
                        </a:rPr>
                        <a:t>3</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en-GB" sz="1800" dirty="0">
                        <a:effectLst/>
                      </a:endParaRPr>
                    </a:p>
                    <a:p>
                      <a:pPr algn="ctr">
                        <a:lnSpc>
                          <a:spcPct val="107000"/>
                        </a:lnSpc>
                        <a:spcAft>
                          <a:spcPts val="800"/>
                        </a:spcAft>
                      </a:pPr>
                      <a:r>
                        <a:rPr lang="en-GB" sz="1800" dirty="0">
                          <a:effectLst/>
                        </a:rPr>
                        <a:t>4</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en-GB" sz="1800" dirty="0">
                        <a:effectLst/>
                      </a:endParaRPr>
                    </a:p>
                    <a:p>
                      <a:pPr algn="ctr">
                        <a:lnSpc>
                          <a:spcPct val="107000"/>
                        </a:lnSpc>
                        <a:spcAft>
                          <a:spcPts val="800"/>
                        </a:spcAft>
                      </a:pPr>
                      <a:r>
                        <a:rPr lang="en-GB" sz="1800" dirty="0">
                          <a:effectLst/>
                        </a:rPr>
                        <a:t>5</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en-GB" sz="1800" dirty="0">
                        <a:effectLst/>
                      </a:endParaRPr>
                    </a:p>
                    <a:p>
                      <a:pPr algn="ctr">
                        <a:lnSpc>
                          <a:spcPct val="107000"/>
                        </a:lnSpc>
                        <a:spcAft>
                          <a:spcPts val="800"/>
                        </a:spcAft>
                      </a:pPr>
                      <a:r>
                        <a:rPr lang="en-GB" sz="1800" dirty="0">
                          <a:effectLst/>
                        </a:rPr>
                        <a:t>6</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41001843"/>
                  </a:ext>
                </a:extLst>
              </a:tr>
              <a:tr h="838263">
                <a:tc>
                  <a:txBody>
                    <a:bodyPr/>
                    <a:lstStyle/>
                    <a:p>
                      <a:pPr algn="ctr">
                        <a:lnSpc>
                          <a:spcPct val="107000"/>
                        </a:lnSpc>
                        <a:spcAft>
                          <a:spcPts val="800"/>
                        </a:spcAft>
                      </a:pPr>
                      <a:r>
                        <a:rPr lang="en-GB" sz="1800" dirty="0">
                          <a:effectLst/>
                        </a:rPr>
                        <a:t>Cohort </a:t>
                      </a:r>
                    </a:p>
                    <a:p>
                      <a:pPr algn="ctr">
                        <a:lnSpc>
                          <a:spcPct val="107000"/>
                        </a:lnSpc>
                        <a:spcAft>
                          <a:spcPts val="800"/>
                        </a:spcAft>
                      </a:pPr>
                      <a:r>
                        <a:rPr lang="en-GB" sz="1800" dirty="0">
                          <a:effectLst/>
                        </a:rPr>
                        <a:t>Percentile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en-GB" sz="1800" b="1" dirty="0">
                        <a:effectLst/>
                      </a:endParaRPr>
                    </a:p>
                    <a:p>
                      <a:pPr algn="ctr">
                        <a:lnSpc>
                          <a:spcPct val="107000"/>
                        </a:lnSpc>
                        <a:spcAft>
                          <a:spcPts val="800"/>
                        </a:spcAft>
                      </a:pPr>
                      <a:r>
                        <a:rPr lang="en-GB" sz="1800" b="1" dirty="0">
                          <a:effectLst/>
                        </a:rPr>
                        <a:t>60%+</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en-GB" sz="1800" b="1" dirty="0">
                        <a:effectLst/>
                      </a:endParaRPr>
                    </a:p>
                    <a:p>
                      <a:pPr algn="ctr">
                        <a:lnSpc>
                          <a:spcPct val="107000"/>
                        </a:lnSpc>
                        <a:spcAft>
                          <a:spcPts val="800"/>
                        </a:spcAft>
                      </a:pPr>
                      <a:r>
                        <a:rPr lang="en-GB" sz="1800" b="1" dirty="0">
                          <a:effectLst/>
                        </a:rPr>
                        <a:t>50-59%</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en-GB" sz="1800" b="1" dirty="0">
                        <a:effectLst/>
                      </a:endParaRPr>
                    </a:p>
                    <a:p>
                      <a:pPr algn="ctr">
                        <a:lnSpc>
                          <a:spcPct val="107000"/>
                        </a:lnSpc>
                        <a:spcAft>
                          <a:spcPts val="800"/>
                        </a:spcAft>
                      </a:pPr>
                      <a:r>
                        <a:rPr lang="en-GB" sz="1800" b="1" dirty="0">
                          <a:effectLst/>
                        </a:rPr>
                        <a:t>40-49%</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en-GB" sz="1800" b="1" dirty="0">
                        <a:effectLst/>
                      </a:endParaRPr>
                    </a:p>
                    <a:p>
                      <a:pPr algn="ctr">
                        <a:lnSpc>
                          <a:spcPct val="107000"/>
                        </a:lnSpc>
                        <a:spcAft>
                          <a:spcPts val="800"/>
                        </a:spcAft>
                      </a:pPr>
                      <a:r>
                        <a:rPr lang="en-GB" sz="1800" b="1" dirty="0">
                          <a:effectLst/>
                        </a:rPr>
                        <a:t>30-39%</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en-GB" sz="1800" b="1" dirty="0">
                        <a:effectLst/>
                      </a:endParaRPr>
                    </a:p>
                    <a:p>
                      <a:pPr algn="ctr">
                        <a:lnSpc>
                          <a:spcPct val="107000"/>
                        </a:lnSpc>
                        <a:spcAft>
                          <a:spcPts val="800"/>
                        </a:spcAft>
                      </a:pPr>
                      <a:r>
                        <a:rPr lang="en-GB" sz="1800" b="1" dirty="0">
                          <a:effectLst/>
                        </a:rPr>
                        <a:t>20-29%</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endParaRPr lang="en-GB" sz="1800" b="1" dirty="0">
                        <a:effectLst/>
                      </a:endParaRPr>
                    </a:p>
                    <a:p>
                      <a:pPr algn="ctr">
                        <a:lnSpc>
                          <a:spcPct val="107000"/>
                        </a:lnSpc>
                        <a:spcAft>
                          <a:spcPts val="800"/>
                        </a:spcAft>
                      </a:pPr>
                      <a:r>
                        <a:rPr lang="en-GB" sz="1800" b="1" dirty="0">
                          <a:effectLst/>
                        </a:rPr>
                        <a:t>&lt;20%</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41161765"/>
                  </a:ext>
                </a:extLst>
              </a:tr>
            </a:tbl>
          </a:graphicData>
        </a:graphic>
      </p:graphicFrame>
      <p:sp>
        <p:nvSpPr>
          <p:cNvPr id="3" name="Rectangle 1">
            <a:extLst>
              <a:ext uri="{FF2B5EF4-FFF2-40B4-BE49-F238E27FC236}">
                <a16:creationId xmlns:a16="http://schemas.microsoft.com/office/drawing/2014/main" id="{4F6A8D86-73B9-B915-4B5A-D70C402169A4}"/>
              </a:ext>
            </a:extLst>
          </p:cNvPr>
          <p:cNvSpPr>
            <a:spLocks noChangeArrowheads="1"/>
          </p:cNvSpPr>
          <p:nvPr/>
        </p:nvSpPr>
        <p:spPr bwMode="auto">
          <a:xfrm rot="21396716">
            <a:off x="1142151" y="4976824"/>
            <a:ext cx="45719"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8" name="Slide Number Placeholder 7">
            <a:extLst>
              <a:ext uri="{FF2B5EF4-FFF2-40B4-BE49-F238E27FC236}">
                <a16:creationId xmlns:a16="http://schemas.microsoft.com/office/drawing/2014/main" id="{F418259A-7A4F-5082-AAB2-6DF1A0ECE47D}"/>
              </a:ext>
            </a:extLst>
          </p:cNvPr>
          <p:cNvSpPr>
            <a:spLocks noGrp="1"/>
          </p:cNvSpPr>
          <p:nvPr>
            <p:ph type="sldNum" sz="quarter" idx="12"/>
          </p:nvPr>
        </p:nvSpPr>
        <p:spPr/>
        <p:txBody>
          <a:bodyPr/>
          <a:lstStyle/>
          <a:p>
            <a:fld id="{0DA99461-0B27-48DD-AA52-EF709D76F84B}" type="slidenum">
              <a:rPr lang="en-GB" smtClean="0"/>
              <a:t>21</a:t>
            </a:fld>
            <a:endParaRPr lang="en-GB" dirty="0"/>
          </a:p>
        </p:txBody>
      </p:sp>
    </p:spTree>
    <p:extLst>
      <p:ext uri="{BB962C8B-B14F-4D97-AF65-F5344CB8AC3E}">
        <p14:creationId xmlns:p14="http://schemas.microsoft.com/office/powerpoint/2010/main" val="1386063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fade">
                                      <p:cBhvr>
                                        <p:cTn id="27" dur="500"/>
                                        <p:tgtEl>
                                          <p:spTgt spid="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xEl>
                                              <p:pRg st="8" end="8"/>
                                            </p:txEl>
                                          </p:spTgt>
                                        </p:tgtEl>
                                        <p:attrNameLst>
                                          <p:attrName>style.visibility</p:attrName>
                                        </p:attrNameLst>
                                      </p:cBhvr>
                                      <p:to>
                                        <p:strVal val="visible"/>
                                      </p:to>
                                    </p:set>
                                    <p:animEffect transition="in" filter="fade">
                                      <p:cBhvr>
                                        <p:cTn id="32"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6"/>
            <a:ext cx="10515600" cy="1109980"/>
          </a:xfrm>
        </p:spPr>
        <p:txBody>
          <a:bodyPr>
            <a:normAutofit fontScale="90000"/>
          </a:bodyPr>
          <a:lstStyle/>
          <a:p>
            <a:br>
              <a:rPr lang="en-GB" sz="4400" b="1" dirty="0">
                <a:solidFill>
                  <a:srgbClr val="7030A0"/>
                </a:solidFill>
              </a:rPr>
            </a:br>
            <a:r>
              <a:rPr lang="en-GB" sz="4400" b="1" dirty="0">
                <a:solidFill>
                  <a:srgbClr val="7030A0"/>
                </a:solidFill>
              </a:rPr>
              <a:t>                         The 2024 Entrance Assessment</a:t>
            </a:r>
            <a:br>
              <a:rPr lang="en-GB" sz="4400" b="1" dirty="0">
                <a:solidFill>
                  <a:srgbClr val="7030A0"/>
                </a:solidFill>
              </a:rPr>
            </a:br>
            <a:r>
              <a:rPr lang="en-GB" sz="4400" b="1" dirty="0">
                <a:solidFill>
                  <a:srgbClr val="7030A0"/>
                </a:solidFill>
              </a:rPr>
              <a:t>                                       </a:t>
            </a:r>
            <a:r>
              <a:rPr lang="en-GB" sz="4400" b="1" dirty="0">
                <a:solidFill>
                  <a:srgbClr val="FF0000"/>
                </a:solidFill>
              </a:rPr>
              <a:t>SEAG Outcomes (4)</a:t>
            </a:r>
            <a:br>
              <a:rPr lang="en-GB" sz="4400" b="1" dirty="0">
                <a:solidFill>
                  <a:srgbClr val="7030A0"/>
                </a:solidFill>
              </a:rPr>
            </a:br>
            <a:r>
              <a:rPr lang="en-GB" sz="4400" b="1" dirty="0">
                <a:solidFill>
                  <a:srgbClr val="7030A0"/>
                </a:solidFill>
              </a:rPr>
              <a:t>                               </a:t>
            </a: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839755" y="1795145"/>
            <a:ext cx="10504714" cy="4351338"/>
          </a:xfrm>
        </p:spPr>
        <p:txBody>
          <a:bodyPr>
            <a:normAutofit fontScale="92500" lnSpcReduction="20000"/>
          </a:bodyPr>
          <a:lstStyle/>
          <a:p>
            <a:pPr marL="0" indent="0">
              <a:lnSpc>
                <a:spcPct val="107000"/>
              </a:lnSpc>
              <a:spcAft>
                <a:spcPts val="800"/>
              </a:spcAft>
              <a:buNone/>
            </a:pPr>
            <a:r>
              <a:rPr lang="en-GB" sz="20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3.  The English </a:t>
            </a:r>
            <a:r>
              <a:rPr lang="en-GB" sz="2000" b="1" dirty="0">
                <a:solidFill>
                  <a:srgbClr val="0070C0"/>
                </a:solidFill>
                <a:latin typeface="Calibri" panose="020F0502020204030204" pitchFamily="34" charset="0"/>
                <a:ea typeface="Calibri" panose="020F0502020204030204" pitchFamily="34" charset="0"/>
                <a:cs typeface="Calibri" panose="020F0502020204030204" pitchFamily="34" charset="0"/>
              </a:rPr>
              <a:t>/</a:t>
            </a:r>
            <a:r>
              <a:rPr lang="en-GB" sz="20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Gaeilge) SAS</a:t>
            </a:r>
            <a:endParaRPr lang="en-GB"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000" dirty="0">
                <a:effectLst/>
                <a:latin typeface="Calibri" panose="020F0502020204030204" pitchFamily="34" charset="0"/>
                <a:ea typeface="Calibri" panose="020F0502020204030204" pitchFamily="34" charset="0"/>
                <a:cs typeface="Calibri" panose="020F0502020204030204" pitchFamily="34" charset="0"/>
              </a:rPr>
              <a:t>This is the Standardised Age Score based on answers to the 56 English (or Gaeilge) questions.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000" dirty="0">
                <a:effectLst/>
                <a:latin typeface="Calibri" panose="020F0502020204030204" pitchFamily="34" charset="0"/>
                <a:ea typeface="Calibri" panose="020F0502020204030204" pitchFamily="34" charset="0"/>
                <a:cs typeface="Calibri" panose="020F0502020204030204" pitchFamily="34" charset="0"/>
              </a:rPr>
              <a:t>The English </a:t>
            </a:r>
            <a:r>
              <a:rPr lang="en-GB" sz="2000" dirty="0">
                <a:latin typeface="Calibri" panose="020F0502020204030204" pitchFamily="34" charset="0"/>
                <a:ea typeface="Calibri" panose="020F0502020204030204" pitchFamily="34" charset="0"/>
                <a:cs typeface="Calibri" panose="020F0502020204030204" pitchFamily="34" charset="0"/>
              </a:rPr>
              <a:t>/</a:t>
            </a:r>
            <a:r>
              <a:rPr lang="en-GB" sz="2000" dirty="0">
                <a:effectLst/>
                <a:latin typeface="Calibri" panose="020F0502020204030204" pitchFamily="34" charset="0"/>
                <a:ea typeface="Calibri" panose="020F0502020204030204" pitchFamily="34" charset="0"/>
                <a:cs typeface="Calibri" panose="020F0502020204030204" pitchFamily="34" charset="0"/>
              </a:rPr>
              <a:t> Gaeilge SAS range is 69-141 with a mean (or average) of 100.</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20000"/>
              </a:lnSpc>
              <a:spcAft>
                <a:spcPts val="800"/>
              </a:spcAft>
              <a:buFont typeface="Symbol" panose="05050102010706020507" pitchFamily="18" charset="2"/>
              <a:buChar char=""/>
            </a:pPr>
            <a:r>
              <a:rPr lang="en-GB" sz="2000" dirty="0">
                <a:effectLst/>
                <a:latin typeface="Calibri" panose="020F0502020204030204" pitchFamily="34" charset="0"/>
                <a:ea typeface="Calibri" panose="020F0502020204030204" pitchFamily="34" charset="0"/>
                <a:cs typeface="Calibri" panose="020F0502020204030204" pitchFamily="34" charset="0"/>
              </a:rPr>
              <a:t>The English </a:t>
            </a:r>
            <a:r>
              <a:rPr lang="en-GB" sz="2000" dirty="0">
                <a:latin typeface="Calibri" panose="020F0502020204030204" pitchFamily="34" charset="0"/>
                <a:ea typeface="Calibri" panose="020F0502020204030204" pitchFamily="34" charset="0"/>
                <a:cs typeface="Calibri" panose="020F0502020204030204" pitchFamily="34" charset="0"/>
              </a:rPr>
              <a:t>/</a:t>
            </a:r>
            <a:r>
              <a:rPr lang="en-GB" sz="2000" dirty="0">
                <a:effectLst/>
                <a:latin typeface="Calibri" panose="020F0502020204030204" pitchFamily="34" charset="0"/>
                <a:ea typeface="Calibri" panose="020F0502020204030204" pitchFamily="34" charset="0"/>
                <a:cs typeface="Calibri" panose="020F0502020204030204" pitchFamily="34" charset="0"/>
              </a:rPr>
              <a:t> Gaeilge SAS is provided to inform parents as to how their children have performed in this aspect of the Entrance Assessment.</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20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4.  The Maths SAS</a:t>
            </a:r>
            <a:endParaRPr lang="en-GB"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2000" dirty="0">
                <a:effectLst/>
                <a:latin typeface="Calibri" panose="020F0502020204030204" pitchFamily="34" charset="0"/>
                <a:ea typeface="Calibri" panose="020F0502020204030204" pitchFamily="34" charset="0"/>
                <a:cs typeface="Calibri" panose="020F0502020204030204" pitchFamily="34" charset="0"/>
              </a:rPr>
              <a:t>This is the Standardised Age Score based on answers to the 56 Maths questions.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2000" dirty="0">
                <a:effectLst/>
                <a:latin typeface="Calibri" panose="020F0502020204030204" pitchFamily="34" charset="0"/>
                <a:ea typeface="Calibri" panose="020F0502020204030204" pitchFamily="34" charset="0"/>
                <a:cs typeface="Calibri" panose="020F0502020204030204" pitchFamily="34" charset="0"/>
              </a:rPr>
              <a:t>The Maths SAS range is 69-141 with a mean (or average) of 100.</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20000"/>
              </a:lnSpc>
              <a:spcAft>
                <a:spcPts val="800"/>
              </a:spcAft>
              <a:buFont typeface="Symbol" panose="05050102010706020507" pitchFamily="18" charset="2"/>
              <a:buChar char=""/>
            </a:pPr>
            <a:r>
              <a:rPr lang="en-GB" sz="2000" dirty="0">
                <a:effectLst/>
                <a:latin typeface="Calibri" panose="020F0502020204030204" pitchFamily="34" charset="0"/>
                <a:ea typeface="Calibri" panose="020F0502020204030204" pitchFamily="34" charset="0"/>
                <a:cs typeface="Calibri" panose="020F0502020204030204" pitchFamily="34" charset="0"/>
              </a:rPr>
              <a:t>The Maths SAS is provided to inform parents as to how their children have performed in this aspect of the Entrance Assessment.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900" dirty="0"/>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7531" y="365126"/>
            <a:ext cx="2136658" cy="1109980"/>
          </a:xfrm>
          <a:prstGeom prst="rect">
            <a:avLst/>
          </a:prstGeom>
          <a:noFill/>
          <a:ln>
            <a:noFill/>
          </a:ln>
        </p:spPr>
      </p:pic>
      <p:sp>
        <p:nvSpPr>
          <p:cNvPr id="3" name="Slide Number Placeholder 2">
            <a:extLst>
              <a:ext uri="{FF2B5EF4-FFF2-40B4-BE49-F238E27FC236}">
                <a16:creationId xmlns:a16="http://schemas.microsoft.com/office/drawing/2014/main" id="{9E800DDB-23FD-E60B-8168-B9DF8C19E342}"/>
              </a:ext>
            </a:extLst>
          </p:cNvPr>
          <p:cNvSpPr>
            <a:spLocks noGrp="1"/>
          </p:cNvSpPr>
          <p:nvPr>
            <p:ph type="sldNum" sz="quarter" idx="12"/>
          </p:nvPr>
        </p:nvSpPr>
        <p:spPr/>
        <p:txBody>
          <a:bodyPr/>
          <a:lstStyle/>
          <a:p>
            <a:fld id="{0DA99461-0B27-48DD-AA52-EF709D76F84B}" type="slidenum">
              <a:rPr lang="en-GB" smtClean="0"/>
              <a:t>22</a:t>
            </a:fld>
            <a:endParaRPr lang="en-GB" dirty="0"/>
          </a:p>
        </p:txBody>
      </p:sp>
    </p:spTree>
    <p:extLst>
      <p:ext uri="{BB962C8B-B14F-4D97-AF65-F5344CB8AC3E}">
        <p14:creationId xmlns:p14="http://schemas.microsoft.com/office/powerpoint/2010/main" val="4032095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fade">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fade">
                                      <p:cBhvr>
                                        <p:cTn id="42"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6"/>
            <a:ext cx="10515600" cy="1109980"/>
          </a:xfrm>
        </p:spPr>
        <p:txBody>
          <a:bodyPr>
            <a:normAutofit fontScale="90000"/>
          </a:bodyPr>
          <a:lstStyle/>
          <a:p>
            <a:br>
              <a:rPr lang="en-GB" sz="4400" b="1" dirty="0">
                <a:solidFill>
                  <a:srgbClr val="7030A0"/>
                </a:solidFill>
              </a:rPr>
            </a:br>
            <a:r>
              <a:rPr lang="en-GB" sz="4400" b="1" dirty="0">
                <a:solidFill>
                  <a:srgbClr val="7030A0"/>
                </a:solidFill>
              </a:rPr>
              <a:t>                         The 2024 Entrance Assessment</a:t>
            </a:r>
            <a:br>
              <a:rPr lang="en-GB" sz="4400" b="1" dirty="0">
                <a:solidFill>
                  <a:srgbClr val="7030A0"/>
                </a:solidFill>
              </a:rPr>
            </a:br>
            <a:r>
              <a:rPr lang="en-GB" sz="4400" b="1" dirty="0">
                <a:solidFill>
                  <a:srgbClr val="7030A0"/>
                </a:solidFill>
              </a:rPr>
              <a:t>                                       </a:t>
            </a:r>
            <a:r>
              <a:rPr lang="en-GB" sz="4400" b="1" dirty="0">
                <a:solidFill>
                  <a:srgbClr val="FF0000"/>
                </a:solidFill>
              </a:rPr>
              <a:t>SEAG Outcomes (5)</a:t>
            </a:r>
            <a:br>
              <a:rPr lang="en-GB" sz="4400" b="1" dirty="0">
                <a:solidFill>
                  <a:srgbClr val="7030A0"/>
                </a:solidFill>
              </a:rPr>
            </a:br>
            <a:r>
              <a:rPr lang="en-GB" sz="4400" b="1" dirty="0">
                <a:solidFill>
                  <a:srgbClr val="7030A0"/>
                </a:solidFill>
              </a:rPr>
              <a:t>                               </a:t>
            </a: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839755" y="1795145"/>
            <a:ext cx="10504714" cy="4351338"/>
          </a:xfrm>
        </p:spPr>
        <p:txBody>
          <a:bodyPr>
            <a:normAutofit/>
          </a:bodyPr>
          <a:lstStyle/>
          <a:p>
            <a:pPr marL="0" indent="0">
              <a:lnSpc>
                <a:spcPct val="107000"/>
              </a:lnSpc>
              <a:spcAft>
                <a:spcPts val="800"/>
              </a:spcAft>
              <a:buNone/>
            </a:pPr>
            <a:r>
              <a:rPr lang="en-GB" sz="1800" b="1"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5.    Information about the Cohort* Percentile Ranking (CPR)</a:t>
            </a:r>
            <a:endParaRPr lang="en-GB" sz="18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60%+     (Band 1) means that the pupil’s outcomes are in the top 40% of those who sat the Assessment</a:t>
            </a:r>
            <a:r>
              <a:rPr lang="en-GB" sz="1800" dirty="0">
                <a:latin typeface="Calibri" panose="020F0502020204030204" pitchFamily="34" charset="0"/>
                <a:ea typeface="Calibri" panose="020F0502020204030204" pitchFamily="34" charset="0"/>
                <a:cs typeface="Calibri" panose="020F0502020204030204" pitchFamily="34" charset="0"/>
              </a:rPr>
              <a: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50-59% (Band 2) - outcomes are outside the top 40% but in the top 50% of those who sat the Assessment.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40-49% (Band 3) - outcomes are outside the top 50% but in the top 60% of those who sat the Assessment.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30-39% (Band 4) - outcomes are outside the top 60% but in the top 70% of those who sat the Assessment.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20-29% (Band 5) - outcomes are outside the top 70% but in the top 80% of those who sat the Assessment.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Calibri" panose="020F0502020204030204" pitchFamily="34" charset="0"/>
              </a:rPr>
              <a:t>&lt;20%     (Band 6) - the pupil’s outcomes are outside the top 80% of those who sat the Assessment.</a:t>
            </a:r>
          </a:p>
          <a:p>
            <a:pPr marL="0" lvl="0" indent="0">
              <a:lnSpc>
                <a:spcPct val="107000"/>
              </a:lnSpc>
              <a:spcAft>
                <a:spcPts val="800"/>
              </a:spcAft>
              <a:buNone/>
            </a:pPr>
            <a:r>
              <a:rPr lang="en-GB" sz="1800" dirty="0">
                <a:solidFill>
                  <a:srgbClr val="0070C0"/>
                </a:solidFill>
                <a:latin typeface="Calibri" panose="020F0502020204030204" pitchFamily="34" charset="0"/>
                <a:ea typeface="Calibri" panose="020F0502020204030204" pitchFamily="34" charset="0"/>
                <a:cs typeface="Calibri" panose="020F0502020204030204" pitchFamily="34" charset="0"/>
              </a:rPr>
              <a:t>* ”</a:t>
            </a:r>
            <a:r>
              <a:rPr lang="en-GB" sz="1800" i="1" dirty="0">
                <a:solidFill>
                  <a:srgbClr val="0070C0"/>
                </a:solidFill>
                <a:latin typeface="Calibri" panose="020F0502020204030204" pitchFamily="34" charset="0"/>
                <a:ea typeface="Calibri" panose="020F0502020204030204" pitchFamily="34" charset="0"/>
                <a:cs typeface="Calibri" panose="020F0502020204030204" pitchFamily="34" charset="0"/>
              </a:rPr>
              <a:t>Cohort” means everyone who sits the SEAG 2024 Entrance Assessment</a:t>
            </a:r>
            <a:endParaRPr lang="en-GB" sz="1900" i="1" dirty="0">
              <a:solidFill>
                <a:srgbClr val="0070C0"/>
              </a:solidFill>
            </a:endParaRPr>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7531" y="365126"/>
            <a:ext cx="2136658" cy="1109980"/>
          </a:xfrm>
          <a:prstGeom prst="rect">
            <a:avLst/>
          </a:prstGeom>
          <a:noFill/>
          <a:ln>
            <a:noFill/>
          </a:ln>
        </p:spPr>
      </p:pic>
      <p:sp>
        <p:nvSpPr>
          <p:cNvPr id="3" name="Slide Number Placeholder 2">
            <a:extLst>
              <a:ext uri="{FF2B5EF4-FFF2-40B4-BE49-F238E27FC236}">
                <a16:creationId xmlns:a16="http://schemas.microsoft.com/office/drawing/2014/main" id="{DEF6E272-3F10-4291-242A-E02520CC61FF}"/>
              </a:ext>
            </a:extLst>
          </p:cNvPr>
          <p:cNvSpPr>
            <a:spLocks noGrp="1"/>
          </p:cNvSpPr>
          <p:nvPr>
            <p:ph type="sldNum" sz="quarter" idx="12"/>
          </p:nvPr>
        </p:nvSpPr>
        <p:spPr/>
        <p:txBody>
          <a:bodyPr/>
          <a:lstStyle/>
          <a:p>
            <a:fld id="{0DA99461-0B27-48DD-AA52-EF709D76F84B}" type="slidenum">
              <a:rPr lang="en-GB" smtClean="0"/>
              <a:t>23</a:t>
            </a:fld>
            <a:endParaRPr lang="en-GB" dirty="0"/>
          </a:p>
        </p:txBody>
      </p:sp>
    </p:spTree>
    <p:extLst>
      <p:ext uri="{BB962C8B-B14F-4D97-AF65-F5344CB8AC3E}">
        <p14:creationId xmlns:p14="http://schemas.microsoft.com/office/powerpoint/2010/main" val="3161281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7" end="7"/>
                                            </p:txEl>
                                          </p:spTgt>
                                        </p:tgtEl>
                                        <p:attrNameLst>
                                          <p:attrName>style.visibility</p:attrName>
                                        </p:attrNameLst>
                                      </p:cBhvr>
                                      <p:to>
                                        <p:strVal val="visible"/>
                                      </p:to>
                                    </p:set>
                                    <p:animEffect transition="in" filter="fade">
                                      <p:cBhvr>
                                        <p:cTn id="12" dur="500"/>
                                        <p:tgtEl>
                                          <p:spTgt spid="6">
                                            <p:txEl>
                                              <p:pRg st="7" end="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fade">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fade">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fade">
                                      <p:cBhvr>
                                        <p:cTn id="27" dur="5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4" end="4"/>
                                            </p:txEl>
                                          </p:spTgt>
                                        </p:tgtEl>
                                        <p:attrNameLst>
                                          <p:attrName>style.visibility</p:attrName>
                                        </p:attrNameLst>
                                      </p:cBhvr>
                                      <p:to>
                                        <p:strVal val="visible"/>
                                      </p:to>
                                    </p:set>
                                    <p:animEffect transition="in" filter="fade">
                                      <p:cBhvr>
                                        <p:cTn id="32" dur="500"/>
                                        <p:tgtEl>
                                          <p:spTgt spid="6">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Effect transition="in" filter="fade">
                                      <p:cBhvr>
                                        <p:cTn id="37" dur="500"/>
                                        <p:tgtEl>
                                          <p:spTgt spid="6">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
                                            <p:txEl>
                                              <p:pRg st="6" end="6"/>
                                            </p:txEl>
                                          </p:spTgt>
                                        </p:tgtEl>
                                        <p:attrNameLst>
                                          <p:attrName>style.visibility</p:attrName>
                                        </p:attrNameLst>
                                      </p:cBhvr>
                                      <p:to>
                                        <p:strVal val="visible"/>
                                      </p:to>
                                    </p:set>
                                    <p:animEffect transition="in" filter="fade">
                                      <p:cBhvr>
                                        <p:cTn id="42"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6"/>
            <a:ext cx="10515600" cy="1109980"/>
          </a:xfrm>
        </p:spPr>
        <p:txBody>
          <a:bodyPr>
            <a:normAutofit fontScale="90000"/>
          </a:bodyPr>
          <a:lstStyle/>
          <a:p>
            <a:br>
              <a:rPr lang="en-GB" sz="4400" b="1" dirty="0">
                <a:solidFill>
                  <a:srgbClr val="7030A0"/>
                </a:solidFill>
              </a:rPr>
            </a:br>
            <a:r>
              <a:rPr lang="en-GB" sz="4400" b="1" dirty="0">
                <a:solidFill>
                  <a:srgbClr val="7030A0"/>
                </a:solidFill>
              </a:rPr>
              <a:t>                         The 2024 Entrance Assessment</a:t>
            </a:r>
            <a:br>
              <a:rPr lang="en-GB" sz="4400" b="1" dirty="0">
                <a:solidFill>
                  <a:srgbClr val="7030A0"/>
                </a:solidFill>
              </a:rPr>
            </a:br>
            <a:r>
              <a:rPr lang="en-GB" sz="4400" b="1" dirty="0">
                <a:solidFill>
                  <a:srgbClr val="7030A0"/>
                </a:solidFill>
              </a:rPr>
              <a:t>                                       </a:t>
            </a:r>
            <a:r>
              <a:rPr lang="en-GB" sz="4400" b="1" dirty="0">
                <a:solidFill>
                  <a:srgbClr val="FF0000"/>
                </a:solidFill>
              </a:rPr>
              <a:t>SEAG Outcomes (6)</a:t>
            </a:r>
            <a:br>
              <a:rPr lang="en-GB" sz="4400" b="1" dirty="0">
                <a:solidFill>
                  <a:srgbClr val="7030A0"/>
                </a:solidFill>
              </a:rPr>
            </a:br>
            <a:r>
              <a:rPr lang="en-GB" sz="4400" b="1" dirty="0">
                <a:solidFill>
                  <a:srgbClr val="7030A0"/>
                </a:solidFill>
              </a:rPr>
              <a:t>                               </a:t>
            </a: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839755" y="1795145"/>
            <a:ext cx="10504714" cy="3836036"/>
          </a:xfrm>
        </p:spPr>
        <p:txBody>
          <a:bodyPr>
            <a:normAutofit fontScale="40000" lnSpcReduction="20000"/>
          </a:bodyPr>
          <a:lstStyle/>
          <a:p>
            <a:pPr marL="0" indent="0" algn="just">
              <a:lnSpc>
                <a:spcPct val="107000"/>
              </a:lnSpc>
              <a:spcAft>
                <a:spcPts val="600"/>
              </a:spcAft>
              <a:buNone/>
            </a:pPr>
            <a:r>
              <a:rPr lang="en-GB" sz="5000" b="1" dirty="0">
                <a:solidFill>
                  <a:srgbClr val="0070C0"/>
                </a:solidFill>
                <a:effectLst/>
                <a:ea typeface="Calibri" panose="020F0502020204030204" pitchFamily="34" charset="0"/>
                <a:cs typeface="Calibri" panose="020F0502020204030204" pitchFamily="34" charset="0"/>
              </a:rPr>
              <a:t> There are a number of reasons why parents receive different types of </a:t>
            </a:r>
            <a:r>
              <a:rPr lang="en-GB" sz="5000" b="1" dirty="0">
                <a:solidFill>
                  <a:srgbClr val="0070C0"/>
                </a:solidFill>
                <a:ea typeface="Calibri" panose="020F0502020204030204" pitchFamily="34" charset="0"/>
                <a:cs typeface="Calibri" panose="020F0502020204030204" pitchFamily="34" charset="0"/>
              </a:rPr>
              <a:t>Out</a:t>
            </a:r>
            <a:r>
              <a:rPr lang="en-GB" sz="5000" b="1" dirty="0">
                <a:solidFill>
                  <a:srgbClr val="0070C0"/>
                </a:solidFill>
                <a:effectLst/>
                <a:ea typeface="Calibri" panose="020F0502020204030204" pitchFamily="34" charset="0"/>
                <a:cs typeface="Calibri" panose="020F0502020204030204" pitchFamily="34" charset="0"/>
              </a:rPr>
              <a:t>comes including:</a:t>
            </a:r>
            <a:endParaRPr lang="en-GB" sz="5000" dirty="0">
              <a:solidFill>
                <a:srgbClr val="0070C0"/>
              </a:solidFill>
              <a:effectLst/>
              <a:ea typeface="Calibri" panose="020F0502020204030204" pitchFamily="34" charset="0"/>
              <a:cs typeface="Times New Roman" panose="02020603050405020304" pitchFamily="18" charset="0"/>
            </a:endParaRPr>
          </a:p>
          <a:p>
            <a:pPr algn="just">
              <a:lnSpc>
                <a:spcPct val="120000"/>
              </a:lnSpc>
              <a:spcAft>
                <a:spcPts val="800"/>
              </a:spcAft>
              <a:buFont typeface="Wingdings" panose="05000000000000000000" pitchFamily="2" charset="2"/>
              <a:buChar char="ü"/>
            </a:pPr>
            <a:r>
              <a:rPr lang="en-GB" sz="4600" dirty="0">
                <a:effectLst/>
                <a:ea typeface="Calibri" panose="020F0502020204030204" pitchFamily="34" charset="0"/>
                <a:cs typeface="Calibri" panose="020F0502020204030204" pitchFamily="34" charset="0"/>
              </a:rPr>
              <a:t>Academically selective schools tend to use 2 main types of outcomes within their Year 8 Admissions Criteria. Some choose to rank order using </a:t>
            </a:r>
            <a:r>
              <a:rPr lang="en-GB" sz="4600" b="1" dirty="0">
                <a:effectLst/>
                <a:ea typeface="Calibri" panose="020F0502020204030204" pitchFamily="34" charset="0"/>
                <a:cs typeface="Calibri" panose="020F0502020204030204" pitchFamily="34" charset="0"/>
              </a:rPr>
              <a:t>TSAS</a:t>
            </a:r>
            <a:r>
              <a:rPr lang="en-GB" sz="4600" dirty="0">
                <a:effectLst/>
                <a:ea typeface="Calibri" panose="020F0502020204030204" pitchFamily="34" charset="0"/>
                <a:cs typeface="Calibri" panose="020F0502020204030204" pitchFamily="34" charset="0"/>
              </a:rPr>
              <a:t>, others use SEAG </a:t>
            </a:r>
            <a:r>
              <a:rPr lang="en-GB" sz="4600" b="1" dirty="0">
                <a:effectLst/>
                <a:ea typeface="Calibri" panose="020F0502020204030204" pitchFamily="34" charset="0"/>
                <a:cs typeface="Calibri" panose="020F0502020204030204" pitchFamily="34" charset="0"/>
              </a:rPr>
              <a:t>Bands</a:t>
            </a:r>
            <a:r>
              <a:rPr lang="en-GB" sz="4600" dirty="0">
                <a:effectLst/>
                <a:ea typeface="Calibri" panose="020F0502020204030204" pitchFamily="34" charset="0"/>
                <a:cs typeface="Calibri" panose="020F0502020204030204" pitchFamily="34" charset="0"/>
              </a:rPr>
              <a:t> and some use both. SEAG is, therefore, providing TSAS and Bands.</a:t>
            </a:r>
            <a:endParaRPr lang="en-GB" sz="4600" dirty="0">
              <a:ea typeface="Calibri" panose="020F0502020204030204" pitchFamily="34" charset="0"/>
              <a:cs typeface="Times New Roman" panose="02020603050405020304" pitchFamily="18" charset="0"/>
            </a:endParaRPr>
          </a:p>
          <a:p>
            <a:pPr algn="just">
              <a:lnSpc>
                <a:spcPct val="120000"/>
              </a:lnSpc>
              <a:spcAft>
                <a:spcPts val="800"/>
              </a:spcAft>
              <a:buFont typeface="Wingdings" panose="05000000000000000000" pitchFamily="2" charset="2"/>
              <a:buChar char="ü"/>
            </a:pPr>
            <a:r>
              <a:rPr lang="en-GB" sz="4600" dirty="0">
                <a:effectLst/>
                <a:ea typeface="Calibri" panose="020F0502020204030204" pitchFamily="34" charset="0"/>
                <a:cs typeface="Calibri" panose="020F0502020204030204" pitchFamily="34" charset="0"/>
              </a:rPr>
              <a:t>GL Assessment, the SEAG test provider, can separate out pupils’ performance in the English (or Gaeilge) part of the Entrance Assessment from the Maths performance. </a:t>
            </a:r>
            <a:r>
              <a:rPr lang="en-GB" sz="4600" dirty="0">
                <a:ea typeface="Calibri" panose="020F0502020204030204" pitchFamily="34" charset="0"/>
                <a:cs typeface="Calibri" panose="020F0502020204030204" pitchFamily="34" charset="0"/>
              </a:rPr>
              <a:t>P</a:t>
            </a:r>
            <a:r>
              <a:rPr lang="en-GB" sz="4600" dirty="0">
                <a:effectLst/>
                <a:ea typeface="Calibri" panose="020F0502020204030204" pitchFamily="34" charset="0"/>
                <a:cs typeface="Calibri" panose="020F0502020204030204" pitchFamily="34" charset="0"/>
              </a:rPr>
              <a:t>roviding an English</a:t>
            </a:r>
            <a:r>
              <a:rPr lang="en-GB" sz="4600" dirty="0">
                <a:ea typeface="Calibri" panose="020F0502020204030204" pitchFamily="34" charset="0"/>
                <a:cs typeface="Calibri" panose="020F0502020204030204" pitchFamily="34" charset="0"/>
              </a:rPr>
              <a:t>/</a:t>
            </a:r>
            <a:r>
              <a:rPr lang="en-GB" sz="4600" dirty="0">
                <a:effectLst/>
                <a:ea typeface="Calibri" panose="020F0502020204030204" pitchFamily="34" charset="0"/>
                <a:cs typeface="Calibri" panose="020F0502020204030204" pitchFamily="34" charset="0"/>
              </a:rPr>
              <a:t>Gaeilge SAS and a Maths SAS may be helpful to parents, primary schools and post-primary schools.</a:t>
            </a:r>
          </a:p>
          <a:p>
            <a:pPr algn="just">
              <a:lnSpc>
                <a:spcPct val="120000"/>
              </a:lnSpc>
              <a:spcAft>
                <a:spcPts val="800"/>
              </a:spcAft>
              <a:buFont typeface="Wingdings" panose="05000000000000000000" pitchFamily="2" charset="2"/>
              <a:buChar char="ü"/>
            </a:pPr>
            <a:r>
              <a:rPr lang="en-GB" sz="4800" dirty="0">
                <a:latin typeface="Calibri" panose="020F0502020204030204" pitchFamily="34" charset="0"/>
                <a:ea typeface="Calibri" panose="020F0502020204030204" pitchFamily="34" charset="0"/>
                <a:cs typeface="Calibri" panose="020F0502020204030204" pitchFamily="34" charset="0"/>
              </a:rPr>
              <a:t>Some parents find it helpful to have a further breakdown of their child’s results. SEAG provides additional outcomes relating to e.g. how many questions their child answered correctly in English (or Gaeilge) and in Maths and also how their child performed in Paper 1 and in Paper 2.</a:t>
            </a:r>
            <a:endParaRPr lang="en-GB" sz="4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endParaRPr lang="en-GB" sz="4600" dirty="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GB" sz="1900" dirty="0"/>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7531" y="365126"/>
            <a:ext cx="2136658" cy="1109980"/>
          </a:xfrm>
          <a:prstGeom prst="rect">
            <a:avLst/>
          </a:prstGeom>
          <a:noFill/>
          <a:ln>
            <a:noFill/>
          </a:ln>
        </p:spPr>
      </p:pic>
      <p:sp>
        <p:nvSpPr>
          <p:cNvPr id="3" name="Slide Number Placeholder 2">
            <a:extLst>
              <a:ext uri="{FF2B5EF4-FFF2-40B4-BE49-F238E27FC236}">
                <a16:creationId xmlns:a16="http://schemas.microsoft.com/office/drawing/2014/main" id="{1B046F30-6F2A-1C3A-5BF1-A77C2922267A}"/>
              </a:ext>
            </a:extLst>
          </p:cNvPr>
          <p:cNvSpPr>
            <a:spLocks noGrp="1"/>
          </p:cNvSpPr>
          <p:nvPr>
            <p:ph type="sldNum" sz="quarter" idx="12"/>
          </p:nvPr>
        </p:nvSpPr>
        <p:spPr/>
        <p:txBody>
          <a:bodyPr/>
          <a:lstStyle/>
          <a:p>
            <a:fld id="{0DA99461-0B27-48DD-AA52-EF709D76F84B}" type="slidenum">
              <a:rPr lang="en-GB" smtClean="0"/>
              <a:t>24</a:t>
            </a:fld>
            <a:endParaRPr lang="en-GB" dirty="0"/>
          </a:p>
        </p:txBody>
      </p:sp>
    </p:spTree>
    <p:extLst>
      <p:ext uri="{BB962C8B-B14F-4D97-AF65-F5344CB8AC3E}">
        <p14:creationId xmlns:p14="http://schemas.microsoft.com/office/powerpoint/2010/main" val="69964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6"/>
            <a:ext cx="10515600" cy="1109980"/>
          </a:xfrm>
        </p:spPr>
        <p:txBody>
          <a:bodyPr>
            <a:normAutofit fontScale="90000"/>
          </a:bodyPr>
          <a:lstStyle/>
          <a:p>
            <a:br>
              <a:rPr lang="en-GB" sz="4400" b="1" dirty="0">
                <a:solidFill>
                  <a:srgbClr val="7030A0"/>
                </a:solidFill>
              </a:rPr>
            </a:br>
            <a:r>
              <a:rPr lang="en-GB" sz="4400" b="1" dirty="0">
                <a:solidFill>
                  <a:srgbClr val="7030A0"/>
                </a:solidFill>
              </a:rPr>
              <a:t>                         The 2024 Entrance Assessment</a:t>
            </a:r>
            <a:br>
              <a:rPr lang="en-GB" sz="4400" b="1" dirty="0">
                <a:solidFill>
                  <a:srgbClr val="7030A0"/>
                </a:solidFill>
              </a:rPr>
            </a:br>
            <a:r>
              <a:rPr lang="en-GB" sz="4400" b="1" dirty="0">
                <a:solidFill>
                  <a:srgbClr val="7030A0"/>
                </a:solidFill>
              </a:rPr>
              <a:t>                              </a:t>
            </a:r>
            <a:r>
              <a:rPr lang="en-GB" sz="3600" b="1" dirty="0">
                <a:solidFill>
                  <a:srgbClr val="FF0000"/>
                </a:solidFill>
              </a:rPr>
              <a:t>Sitting just one of the two Papers</a:t>
            </a:r>
            <a:br>
              <a:rPr lang="en-GB" sz="4400" b="1" dirty="0">
                <a:solidFill>
                  <a:srgbClr val="7030A0"/>
                </a:solidFill>
              </a:rPr>
            </a:br>
            <a:r>
              <a:rPr lang="en-GB" sz="4400" b="1" dirty="0">
                <a:solidFill>
                  <a:srgbClr val="7030A0"/>
                </a:solidFill>
              </a:rPr>
              <a:t>                               </a:t>
            </a: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839755" y="1795145"/>
            <a:ext cx="10504714" cy="4351338"/>
          </a:xfrm>
        </p:spPr>
        <p:txBody>
          <a:bodyPr>
            <a:normAutofit lnSpcReduction="10000"/>
          </a:bodyPr>
          <a:lstStyle/>
          <a:p>
            <a:pPr marL="0" lvl="0" indent="0">
              <a:lnSpc>
                <a:spcPct val="107000"/>
              </a:lnSpc>
              <a:buNone/>
            </a:pPr>
            <a:r>
              <a:rPr lang="en-GB" sz="2000" b="1" dirty="0">
                <a:effectLst/>
                <a:latin typeface="Calibri" panose="020F0502020204030204" pitchFamily="34" charset="0"/>
                <a:ea typeface="Calibri" panose="020F0502020204030204" pitchFamily="34" charset="0"/>
                <a:cs typeface="Times New Roman" panose="02020603050405020304" pitchFamily="18" charset="0"/>
              </a:rPr>
              <a:t>SEAG is very clear that its Entrance Assessment consists of two papers.</a:t>
            </a:r>
            <a:r>
              <a:rPr lang="en-GB" sz="2000" dirty="0">
                <a:effectLst/>
                <a:latin typeface="Calibri" panose="020F0502020204030204" pitchFamily="34" charset="0"/>
                <a:ea typeface="Calibri" panose="020F0502020204030204" pitchFamily="34" charset="0"/>
                <a:cs typeface="Times New Roman" panose="02020603050405020304" pitchFamily="18" charset="0"/>
              </a:rPr>
              <a:t> </a:t>
            </a:r>
          </a:p>
          <a:p>
            <a:pPr lvl="0">
              <a:lnSpc>
                <a:spcPct val="107000"/>
              </a:lnSpc>
            </a:pPr>
            <a:r>
              <a:rPr lang="en-GB" sz="2000" dirty="0">
                <a:latin typeface="Calibri" panose="020F0502020204030204" pitchFamily="34" charset="0"/>
                <a:ea typeface="Calibri" panose="020F0502020204030204" pitchFamily="34" charset="0"/>
                <a:cs typeface="Times New Roman" panose="02020603050405020304" pitchFamily="18" charset="0"/>
              </a:rPr>
              <a:t>P</a:t>
            </a:r>
            <a:r>
              <a:rPr lang="en-GB" sz="2000" dirty="0">
                <a:effectLst/>
                <a:latin typeface="Calibri" panose="020F0502020204030204" pitchFamily="34" charset="0"/>
                <a:ea typeface="Calibri" panose="020F0502020204030204" pitchFamily="34" charset="0"/>
                <a:cs typeface="Times New Roman" panose="02020603050405020304" pitchFamily="18" charset="0"/>
              </a:rPr>
              <a:t>upils who only take one paper (i.e. either Paper 1 or Paper 2 but not both) will </a:t>
            </a:r>
            <a:r>
              <a:rPr lang="en-GB" sz="2000" b="1" dirty="0">
                <a:effectLst/>
                <a:latin typeface="Calibri" panose="020F0502020204030204" pitchFamily="34" charset="0"/>
                <a:ea typeface="Calibri" panose="020F0502020204030204" pitchFamily="34" charset="0"/>
                <a:cs typeface="Times New Roman" panose="02020603050405020304" pitchFamily="18" charset="0"/>
              </a:rPr>
              <a:t>not</a:t>
            </a:r>
            <a:r>
              <a:rPr lang="en-GB" sz="2000" dirty="0">
                <a:effectLst/>
                <a:latin typeface="Calibri" panose="020F0502020204030204" pitchFamily="34" charset="0"/>
                <a:ea typeface="Calibri" panose="020F0502020204030204" pitchFamily="34" charset="0"/>
                <a:cs typeface="Times New Roman" panose="02020603050405020304" pitchFamily="18" charset="0"/>
              </a:rPr>
              <a:t> have completed the full Entrance Assessment.</a:t>
            </a:r>
          </a:p>
          <a:p>
            <a:pPr lvl="0">
              <a:lnSpc>
                <a:spcPct val="107000"/>
              </a:lnSpc>
            </a:pPr>
            <a:r>
              <a:rPr lang="en-GB" sz="2000" dirty="0">
                <a:effectLst/>
                <a:latin typeface="Calibri" panose="020F0502020204030204" pitchFamily="34" charset="0"/>
                <a:ea typeface="Calibri" panose="020F0502020204030204" pitchFamily="34" charset="0"/>
                <a:cs typeface="Times New Roman" panose="02020603050405020304" pitchFamily="18" charset="0"/>
              </a:rPr>
              <a:t>Such pupils will, however, have their “single paper” marked by GL Assessment.</a:t>
            </a:r>
          </a:p>
          <a:p>
            <a:pPr lvl="0">
              <a:lnSpc>
                <a:spcPct val="100000"/>
              </a:lnSpc>
            </a:pPr>
            <a:r>
              <a:rPr lang="en-GB" sz="2000" dirty="0">
                <a:effectLst/>
                <a:latin typeface="Calibri" panose="020F0502020204030204" pitchFamily="34" charset="0"/>
                <a:ea typeface="Calibri" panose="020F0502020204030204" pitchFamily="34" charset="0"/>
                <a:cs typeface="Times New Roman" panose="02020603050405020304" pitchFamily="18" charset="0"/>
              </a:rPr>
              <a:t>The SEAG Board has determined that pupils who only sit one paper should be provided with SAS and Band outcomes which reflect their performance.</a:t>
            </a:r>
          </a:p>
          <a:p>
            <a:pPr lvl="0">
              <a:lnSpc>
                <a:spcPct val="107000"/>
              </a:lnSpc>
              <a:spcAft>
                <a:spcPts val="80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Outcomes for pupils who only sit one paper will have the designation “e” (for estimate) immediately after the Outcome, e.g. SAS 196e; Band 3e.</a:t>
            </a:r>
          </a:p>
          <a:p>
            <a:pPr lvl="0">
              <a:lnSpc>
                <a:spcPct val="107000"/>
              </a:lnSpc>
              <a:spcAft>
                <a:spcPts val="800"/>
              </a:spcAft>
            </a:pPr>
            <a:r>
              <a:rPr lang="en-GB" sz="2000" dirty="0">
                <a:latin typeface="Calibri" panose="020F0502020204030204" pitchFamily="34" charset="0"/>
                <a:ea typeface="Calibri" panose="020F0502020204030204" pitchFamily="34" charset="0"/>
                <a:cs typeface="Times New Roman" panose="02020603050405020304" pitchFamily="18" charset="0"/>
              </a:rPr>
              <a:t>It is the responsibility of each academically selective school (NOT SEAG) to set out, within its 2025 Year 8 Admissions Criteria, how it will treat estimated outcomes. e.g. through “Special Provisions”.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600"/>
              </a:spcAft>
              <a:buNone/>
            </a:pPr>
            <a:endParaRPr lang="en-GB" sz="1900" dirty="0"/>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7531" y="365126"/>
            <a:ext cx="2136658" cy="1109980"/>
          </a:xfrm>
          <a:prstGeom prst="rect">
            <a:avLst/>
          </a:prstGeom>
          <a:noFill/>
          <a:ln>
            <a:noFill/>
          </a:ln>
        </p:spPr>
      </p:pic>
      <p:sp>
        <p:nvSpPr>
          <p:cNvPr id="3" name="Slide Number Placeholder 2">
            <a:extLst>
              <a:ext uri="{FF2B5EF4-FFF2-40B4-BE49-F238E27FC236}">
                <a16:creationId xmlns:a16="http://schemas.microsoft.com/office/drawing/2014/main" id="{CE3B7477-AE6A-A33A-0C7A-9DD4D9A9996E}"/>
              </a:ext>
            </a:extLst>
          </p:cNvPr>
          <p:cNvSpPr>
            <a:spLocks noGrp="1"/>
          </p:cNvSpPr>
          <p:nvPr>
            <p:ph type="sldNum" sz="quarter" idx="12"/>
          </p:nvPr>
        </p:nvSpPr>
        <p:spPr/>
        <p:txBody>
          <a:bodyPr/>
          <a:lstStyle/>
          <a:p>
            <a:fld id="{0DA99461-0B27-48DD-AA52-EF709D76F84B}" type="slidenum">
              <a:rPr lang="en-GB" smtClean="0"/>
              <a:t>25</a:t>
            </a:fld>
            <a:endParaRPr lang="en-GB" dirty="0"/>
          </a:p>
        </p:txBody>
      </p:sp>
    </p:spTree>
    <p:extLst>
      <p:ext uri="{BB962C8B-B14F-4D97-AF65-F5344CB8AC3E}">
        <p14:creationId xmlns:p14="http://schemas.microsoft.com/office/powerpoint/2010/main" val="414961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8" y="365126"/>
            <a:ext cx="10979503" cy="1109980"/>
          </a:xfrm>
        </p:spPr>
        <p:txBody>
          <a:bodyPr>
            <a:normAutofit fontScale="90000"/>
          </a:bodyPr>
          <a:lstStyle/>
          <a:p>
            <a:br>
              <a:rPr lang="en-GB" sz="4400" b="1" dirty="0">
                <a:solidFill>
                  <a:srgbClr val="7030A0"/>
                </a:solidFill>
              </a:rPr>
            </a:br>
            <a:r>
              <a:rPr lang="en-GB" sz="4400" b="1" dirty="0">
                <a:solidFill>
                  <a:srgbClr val="7030A0"/>
                </a:solidFill>
              </a:rPr>
              <a:t>                         The 2024 Entrance Assessment</a:t>
            </a:r>
            <a:br>
              <a:rPr lang="en-GB" sz="4400" b="1" dirty="0">
                <a:solidFill>
                  <a:srgbClr val="7030A0"/>
                </a:solidFill>
              </a:rPr>
            </a:br>
            <a:r>
              <a:rPr lang="en-GB" sz="4400" b="1" dirty="0">
                <a:solidFill>
                  <a:srgbClr val="7030A0"/>
                </a:solidFill>
              </a:rPr>
              <a:t>                    </a:t>
            </a:r>
            <a:r>
              <a:rPr lang="en-GB" sz="3600" b="1" dirty="0">
                <a:solidFill>
                  <a:srgbClr val="FF0000"/>
                </a:solidFill>
              </a:rPr>
              <a:t>Role of a SEAG school with P7 parents and pupils (1)</a:t>
            </a:r>
            <a:br>
              <a:rPr lang="en-GB" sz="3600" b="1" dirty="0">
                <a:solidFill>
                  <a:srgbClr val="7030A0"/>
                </a:solidFill>
              </a:rPr>
            </a:br>
            <a:r>
              <a:rPr lang="en-GB" sz="4400" b="1" dirty="0">
                <a:solidFill>
                  <a:srgbClr val="7030A0"/>
                </a:solidFill>
              </a:rPr>
              <a:t>                               </a:t>
            </a: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847531" y="1813805"/>
            <a:ext cx="10504714" cy="4493895"/>
          </a:xfrm>
        </p:spPr>
        <p:txBody>
          <a:bodyPr>
            <a:noAutofit/>
          </a:bodyPr>
          <a:lstStyle/>
          <a:p>
            <a:pPr algn="just">
              <a:lnSpc>
                <a:spcPct val="107000"/>
              </a:lnSpc>
              <a:spcAft>
                <a:spcPts val="600"/>
              </a:spcAft>
            </a:pPr>
            <a:r>
              <a:rPr lang="en-GB" sz="2000" b="1" dirty="0"/>
              <a:t>After the Registration Period has ended SEAG will make available, to each SEAG school, a file containing details of every pupil registered to sit the Entrance Assessment in that school.</a:t>
            </a:r>
          </a:p>
          <a:p>
            <a:pPr algn="just">
              <a:lnSpc>
                <a:spcPct val="107000"/>
              </a:lnSpc>
              <a:spcAft>
                <a:spcPts val="600"/>
              </a:spcAft>
            </a:pPr>
            <a:r>
              <a:rPr lang="en-GB" sz="2000" b="1" dirty="0"/>
              <a:t>Each SEAG school (Assessment Centre) will:</a:t>
            </a:r>
          </a:p>
          <a:p>
            <a:pPr algn="just">
              <a:lnSpc>
                <a:spcPct val="107000"/>
              </a:lnSpc>
              <a:spcAft>
                <a:spcPts val="600"/>
              </a:spcAft>
              <a:buFont typeface="Wingdings" panose="05000000000000000000" pitchFamily="2" charset="2"/>
              <a:buChar char="Ø"/>
            </a:pPr>
            <a:r>
              <a:rPr lang="en-GB" sz="2000" dirty="0"/>
              <a:t>make all the practical arrangements for the pupils who will be sitting the Entrance Assessment in their school (Assessment Centre).</a:t>
            </a:r>
          </a:p>
          <a:p>
            <a:pPr algn="just">
              <a:lnSpc>
                <a:spcPct val="107000"/>
              </a:lnSpc>
              <a:spcAft>
                <a:spcPts val="600"/>
              </a:spcAft>
              <a:buFont typeface="Wingdings" panose="05000000000000000000" pitchFamily="2" charset="2"/>
              <a:buChar char="Ø"/>
            </a:pPr>
            <a:r>
              <a:rPr lang="en-GB" sz="2000" dirty="0"/>
              <a:t>by mid-October 2024, communicate directly with each parent / guardian whose child(ren) are sitting the Assessment in their school.</a:t>
            </a:r>
          </a:p>
          <a:p>
            <a:pPr algn="just">
              <a:lnSpc>
                <a:spcPct val="107000"/>
              </a:lnSpc>
              <a:spcAft>
                <a:spcPts val="600"/>
              </a:spcAft>
              <a:buFont typeface="Wingdings" panose="05000000000000000000" pitchFamily="2" charset="2"/>
              <a:buChar char="Ø"/>
            </a:pPr>
            <a:r>
              <a:rPr lang="en-GB" sz="2000" dirty="0"/>
              <a:t>provide practical details e.g. about dropping off children before the Assessment and collecting them afterwards.</a:t>
            </a:r>
          </a:p>
          <a:p>
            <a:pPr algn="just">
              <a:lnSpc>
                <a:spcPct val="107000"/>
              </a:lnSpc>
              <a:spcAft>
                <a:spcPts val="600"/>
              </a:spcAft>
              <a:buFont typeface="Wingdings" panose="05000000000000000000" pitchFamily="2" charset="2"/>
              <a:buChar char="Ø"/>
            </a:pPr>
            <a:r>
              <a:rPr lang="en-GB" sz="2000" dirty="0"/>
              <a:t>liaise with parents / guardians as appropriate e.g. if there are particular medical or other needs.</a:t>
            </a:r>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7531" y="365126"/>
            <a:ext cx="2136658" cy="1109980"/>
          </a:xfrm>
          <a:prstGeom prst="rect">
            <a:avLst/>
          </a:prstGeom>
          <a:noFill/>
          <a:ln>
            <a:noFill/>
          </a:ln>
        </p:spPr>
      </p:pic>
      <p:sp>
        <p:nvSpPr>
          <p:cNvPr id="3" name="Slide Number Placeholder 2">
            <a:extLst>
              <a:ext uri="{FF2B5EF4-FFF2-40B4-BE49-F238E27FC236}">
                <a16:creationId xmlns:a16="http://schemas.microsoft.com/office/drawing/2014/main" id="{84D9682B-AEC8-D214-D2D6-BCAD1ACD33FC}"/>
              </a:ext>
            </a:extLst>
          </p:cNvPr>
          <p:cNvSpPr>
            <a:spLocks noGrp="1"/>
          </p:cNvSpPr>
          <p:nvPr>
            <p:ph type="sldNum" sz="quarter" idx="12"/>
          </p:nvPr>
        </p:nvSpPr>
        <p:spPr/>
        <p:txBody>
          <a:bodyPr/>
          <a:lstStyle/>
          <a:p>
            <a:fld id="{0DA99461-0B27-48DD-AA52-EF709D76F84B}" type="slidenum">
              <a:rPr lang="en-GB" smtClean="0"/>
              <a:t>26</a:t>
            </a:fld>
            <a:endParaRPr lang="en-GB" dirty="0"/>
          </a:p>
        </p:txBody>
      </p:sp>
    </p:spTree>
    <p:extLst>
      <p:ext uri="{BB962C8B-B14F-4D97-AF65-F5344CB8AC3E}">
        <p14:creationId xmlns:p14="http://schemas.microsoft.com/office/powerpoint/2010/main" val="2852950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6"/>
            <a:ext cx="10837614" cy="1109980"/>
          </a:xfrm>
        </p:spPr>
        <p:txBody>
          <a:bodyPr>
            <a:normAutofit fontScale="90000"/>
          </a:bodyPr>
          <a:lstStyle/>
          <a:p>
            <a:br>
              <a:rPr lang="en-GB" sz="4400" b="1" dirty="0">
                <a:solidFill>
                  <a:srgbClr val="7030A0"/>
                </a:solidFill>
              </a:rPr>
            </a:br>
            <a:r>
              <a:rPr lang="en-GB" sz="4400" b="1" dirty="0">
                <a:solidFill>
                  <a:srgbClr val="7030A0"/>
                </a:solidFill>
              </a:rPr>
              <a:t>                         The 2024 Entrance Assessment</a:t>
            </a:r>
            <a:br>
              <a:rPr lang="en-GB" sz="4400" b="1" dirty="0">
                <a:solidFill>
                  <a:srgbClr val="7030A0"/>
                </a:solidFill>
              </a:rPr>
            </a:br>
            <a:r>
              <a:rPr lang="en-GB" sz="4400" b="1" dirty="0">
                <a:solidFill>
                  <a:srgbClr val="7030A0"/>
                </a:solidFill>
              </a:rPr>
              <a:t>                    </a:t>
            </a:r>
            <a:r>
              <a:rPr lang="en-GB" sz="3600" b="1" dirty="0">
                <a:solidFill>
                  <a:srgbClr val="FF0000"/>
                </a:solidFill>
              </a:rPr>
              <a:t>Role of a SEAG school with P7 parents and pupils (2)</a:t>
            </a:r>
            <a:br>
              <a:rPr lang="en-GB" sz="3600" b="1" dirty="0">
                <a:solidFill>
                  <a:srgbClr val="7030A0"/>
                </a:solidFill>
              </a:rPr>
            </a:br>
            <a:r>
              <a:rPr lang="en-GB" sz="4400" b="1" dirty="0">
                <a:solidFill>
                  <a:srgbClr val="7030A0"/>
                </a:solidFill>
              </a:rPr>
              <a:t>                               </a:t>
            </a: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847531" y="1813074"/>
            <a:ext cx="10504714" cy="4351338"/>
          </a:xfrm>
        </p:spPr>
        <p:txBody>
          <a:bodyPr>
            <a:normAutofit/>
          </a:bodyPr>
          <a:lstStyle/>
          <a:p>
            <a:pPr algn="just">
              <a:lnSpc>
                <a:spcPct val="107000"/>
              </a:lnSpc>
              <a:spcAft>
                <a:spcPts val="600"/>
              </a:spcAft>
            </a:pPr>
            <a:r>
              <a:rPr lang="en-GB" sz="1900" b="1" dirty="0"/>
              <a:t>It is envisaged that each Assessment Centre will hold a familiarisation session in October 2024 to help children prepare for their time in the school on 16</a:t>
            </a:r>
            <a:r>
              <a:rPr lang="en-GB" sz="1900" b="1" baseline="30000" dirty="0"/>
              <a:t>th</a:t>
            </a:r>
            <a:r>
              <a:rPr lang="en-GB" sz="1900" b="1" dirty="0"/>
              <a:t> and 23</a:t>
            </a:r>
            <a:r>
              <a:rPr lang="en-GB" sz="1900" b="1" baseline="30000" dirty="0"/>
              <a:t>rd</a:t>
            </a:r>
            <a:r>
              <a:rPr lang="en-GB" sz="1900" b="1" dirty="0"/>
              <a:t> November 2024.</a:t>
            </a:r>
          </a:p>
          <a:p>
            <a:pPr algn="just">
              <a:lnSpc>
                <a:spcPct val="107000"/>
              </a:lnSpc>
              <a:spcAft>
                <a:spcPts val="600"/>
              </a:spcAft>
            </a:pPr>
            <a:r>
              <a:rPr lang="en-GB" sz="1900" dirty="0"/>
              <a:t>Parents / guardians have the responsibility to ensure that their children arrive in the SEAG Assessment Centre in good time on the Entrance Assessment days. </a:t>
            </a:r>
          </a:p>
          <a:p>
            <a:pPr algn="just">
              <a:lnSpc>
                <a:spcPct val="107000"/>
              </a:lnSpc>
              <a:spcAft>
                <a:spcPts val="600"/>
              </a:spcAft>
            </a:pPr>
            <a:r>
              <a:rPr lang="en-GB" sz="1900" b="1" dirty="0"/>
              <a:t>Pupils cannot be admitted to the Assessment Centre room / hall after the Assessment has started.</a:t>
            </a:r>
          </a:p>
          <a:p>
            <a:pPr algn="just">
              <a:lnSpc>
                <a:spcPct val="107000"/>
              </a:lnSpc>
              <a:spcAft>
                <a:spcPts val="600"/>
              </a:spcAft>
            </a:pPr>
            <a:r>
              <a:rPr lang="en-GB" sz="1900" b="1" dirty="0"/>
              <a:t>Pupils cannot be admitted if they are not registered to sit the Entrance Assessment.</a:t>
            </a:r>
          </a:p>
          <a:p>
            <a:pPr algn="just">
              <a:lnSpc>
                <a:spcPct val="107000"/>
              </a:lnSpc>
              <a:spcAft>
                <a:spcPts val="600"/>
              </a:spcAft>
            </a:pPr>
            <a:r>
              <a:rPr lang="en-GB" sz="1900" dirty="0"/>
              <a:t>If a child cannot attend on one of the two Entrance Assessment dates the parents/guardian must inform the Assessment Centre as soon as it is practically possible to do so.</a:t>
            </a:r>
          </a:p>
          <a:p>
            <a:pPr algn="just">
              <a:lnSpc>
                <a:spcPct val="107000"/>
              </a:lnSpc>
              <a:spcAft>
                <a:spcPts val="600"/>
              </a:spcAft>
            </a:pPr>
            <a:r>
              <a:rPr lang="en-GB" sz="1900" b="1" dirty="0"/>
              <a:t>There is no “third Assessment Day” – so pupils who are absent on one of the two days will only sit part of the full Entrance Assessment.</a:t>
            </a:r>
          </a:p>
          <a:p>
            <a:pPr algn="just">
              <a:lnSpc>
                <a:spcPct val="107000"/>
              </a:lnSpc>
              <a:spcAft>
                <a:spcPts val="600"/>
              </a:spcAft>
            </a:pPr>
            <a:endParaRPr lang="en-GB" sz="1900" dirty="0"/>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7531" y="365126"/>
            <a:ext cx="2136658" cy="1109980"/>
          </a:xfrm>
          <a:prstGeom prst="rect">
            <a:avLst/>
          </a:prstGeom>
          <a:noFill/>
          <a:ln>
            <a:noFill/>
          </a:ln>
        </p:spPr>
      </p:pic>
      <p:sp>
        <p:nvSpPr>
          <p:cNvPr id="3" name="Slide Number Placeholder 2">
            <a:extLst>
              <a:ext uri="{FF2B5EF4-FFF2-40B4-BE49-F238E27FC236}">
                <a16:creationId xmlns:a16="http://schemas.microsoft.com/office/drawing/2014/main" id="{451840B3-5A4A-F2A1-5AD0-E482D776EA02}"/>
              </a:ext>
            </a:extLst>
          </p:cNvPr>
          <p:cNvSpPr>
            <a:spLocks noGrp="1"/>
          </p:cNvSpPr>
          <p:nvPr>
            <p:ph type="sldNum" sz="quarter" idx="12"/>
          </p:nvPr>
        </p:nvSpPr>
        <p:spPr/>
        <p:txBody>
          <a:bodyPr/>
          <a:lstStyle/>
          <a:p>
            <a:fld id="{0DA99461-0B27-48DD-AA52-EF709D76F84B}" type="slidenum">
              <a:rPr lang="en-GB" smtClean="0"/>
              <a:t>27</a:t>
            </a:fld>
            <a:endParaRPr lang="en-GB" dirty="0"/>
          </a:p>
        </p:txBody>
      </p:sp>
    </p:spTree>
    <p:extLst>
      <p:ext uri="{BB962C8B-B14F-4D97-AF65-F5344CB8AC3E}">
        <p14:creationId xmlns:p14="http://schemas.microsoft.com/office/powerpoint/2010/main" val="469414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6"/>
            <a:ext cx="10515600" cy="1109980"/>
          </a:xfrm>
        </p:spPr>
        <p:txBody>
          <a:bodyPr>
            <a:normAutofit fontScale="90000"/>
          </a:bodyPr>
          <a:lstStyle/>
          <a:p>
            <a:br>
              <a:rPr lang="en-GB" sz="4400" b="1" dirty="0">
                <a:solidFill>
                  <a:srgbClr val="7030A0"/>
                </a:solidFill>
              </a:rPr>
            </a:br>
            <a:r>
              <a:rPr lang="en-GB" sz="4400" b="1" dirty="0">
                <a:solidFill>
                  <a:srgbClr val="7030A0"/>
                </a:solidFill>
              </a:rPr>
              <a:t>                         </a:t>
            </a:r>
            <a:br>
              <a:rPr lang="en-GB" sz="4400" b="1" dirty="0">
                <a:solidFill>
                  <a:srgbClr val="7030A0"/>
                </a:solidFill>
              </a:rPr>
            </a:br>
            <a:r>
              <a:rPr lang="en-GB" sz="4400" b="1" dirty="0">
                <a:solidFill>
                  <a:srgbClr val="7030A0"/>
                </a:solidFill>
              </a:rPr>
              <a:t>                        The 2024 Entrance Assessment</a:t>
            </a:r>
            <a:br>
              <a:rPr lang="en-GB" sz="4400" b="1" dirty="0">
                <a:solidFill>
                  <a:srgbClr val="7030A0"/>
                </a:solidFill>
              </a:rPr>
            </a:br>
            <a:r>
              <a:rPr lang="en-GB" sz="4400" b="1" dirty="0">
                <a:solidFill>
                  <a:srgbClr val="7030A0"/>
                </a:solidFill>
              </a:rPr>
              <a:t>                      </a:t>
            </a:r>
            <a:br>
              <a:rPr lang="en-GB" sz="4400" b="1" dirty="0">
                <a:solidFill>
                  <a:srgbClr val="7030A0"/>
                </a:solidFill>
              </a:rPr>
            </a:br>
            <a:r>
              <a:rPr lang="en-GB" sz="4400" b="1" dirty="0">
                <a:solidFill>
                  <a:srgbClr val="7030A0"/>
                </a:solidFill>
              </a:rPr>
              <a:t>                               </a:t>
            </a: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839755" y="1795145"/>
            <a:ext cx="10504714" cy="4351338"/>
          </a:xfrm>
        </p:spPr>
        <p:txBody>
          <a:bodyPr>
            <a:normAutofit fontScale="92500" lnSpcReduction="20000"/>
          </a:bodyPr>
          <a:lstStyle/>
          <a:p>
            <a:pPr marL="0" indent="0" algn="ctr">
              <a:lnSpc>
                <a:spcPct val="107000"/>
              </a:lnSpc>
              <a:spcAft>
                <a:spcPts val="600"/>
              </a:spcAft>
              <a:buNone/>
            </a:pPr>
            <a:r>
              <a:rPr lang="en-GB" sz="3600" b="1" dirty="0"/>
              <a:t>For further information </a:t>
            </a:r>
          </a:p>
          <a:p>
            <a:pPr marL="0" indent="0" algn="ctr">
              <a:lnSpc>
                <a:spcPct val="107000"/>
              </a:lnSpc>
              <a:spcAft>
                <a:spcPts val="600"/>
              </a:spcAft>
              <a:buNone/>
            </a:pPr>
            <a:r>
              <a:rPr lang="en-GB" sz="3600" b="1" dirty="0"/>
              <a:t>about SEAG and the 2024 Entrance Assessment,</a:t>
            </a:r>
          </a:p>
          <a:p>
            <a:pPr marL="0" indent="0" algn="ctr">
              <a:lnSpc>
                <a:spcPct val="107000"/>
              </a:lnSpc>
              <a:spcAft>
                <a:spcPts val="600"/>
              </a:spcAft>
              <a:buNone/>
            </a:pPr>
            <a:r>
              <a:rPr lang="en-GB" sz="3600" b="1" dirty="0"/>
              <a:t>including Registration, visit </a:t>
            </a:r>
            <a:r>
              <a:rPr lang="en-GB" sz="4800" b="1" u="sng" dirty="0">
                <a:solidFill>
                  <a:srgbClr val="7030A0"/>
                </a:solidFill>
                <a:hlinkClick r:id="rId2">
                  <a:extLst>
                    <a:ext uri="{A12FA001-AC4F-418D-AE19-62706E023703}">
                      <ahyp:hlinkClr xmlns:ahyp="http://schemas.microsoft.com/office/drawing/2018/hyperlinkcolor" val="tx"/>
                    </a:ext>
                  </a:extLst>
                </a:hlinkClick>
              </a:rPr>
              <a:t>www.seagni.co.uk</a:t>
            </a:r>
            <a:r>
              <a:rPr lang="en-GB" sz="4800" b="1" u="sng" dirty="0">
                <a:solidFill>
                  <a:srgbClr val="7030A0"/>
                </a:solidFill>
              </a:rPr>
              <a:t> </a:t>
            </a:r>
          </a:p>
          <a:p>
            <a:pPr marL="0" indent="0" algn="l">
              <a:buNone/>
            </a:pPr>
            <a:r>
              <a:rPr lang="en-GB" sz="3000" b="0" i="0" dirty="0">
                <a:solidFill>
                  <a:srgbClr val="222222"/>
                </a:solidFill>
                <a:effectLst/>
                <a:highlight>
                  <a:srgbClr val="FFFFFF"/>
                </a:highlight>
                <a:latin typeface="Arial" panose="020B0604020202020204" pitchFamily="34" charset="0"/>
              </a:rPr>
              <a:t>OR</a:t>
            </a:r>
            <a:r>
              <a:rPr lang="en-GB" sz="3600" b="0" i="0" dirty="0">
                <a:solidFill>
                  <a:srgbClr val="222222"/>
                </a:solidFill>
                <a:effectLst/>
                <a:highlight>
                  <a:srgbClr val="FFFFFF"/>
                </a:highlight>
                <a:latin typeface="Arial" panose="020B0604020202020204" pitchFamily="34" charset="0"/>
              </a:rPr>
              <a:t> </a:t>
            </a:r>
            <a:r>
              <a:rPr lang="en-GB" sz="3000" b="1" i="0" dirty="0">
                <a:solidFill>
                  <a:srgbClr val="7030A0"/>
                </a:solidFill>
                <a:effectLst/>
                <a:highlight>
                  <a:srgbClr val="FFFFFF"/>
                </a:highlight>
                <a:latin typeface="Arial" panose="020B0604020202020204" pitchFamily="34" charset="0"/>
              </a:rPr>
              <a:t>Facebook @SEAG NI  </a:t>
            </a:r>
            <a:r>
              <a:rPr lang="en-GB" sz="3000" b="0" i="0" dirty="0">
                <a:solidFill>
                  <a:srgbClr val="222222"/>
                </a:solidFill>
                <a:effectLst/>
                <a:highlight>
                  <a:srgbClr val="FFFFFF"/>
                </a:highlight>
                <a:latin typeface="Arial" panose="020B0604020202020204" pitchFamily="34" charset="0"/>
              </a:rPr>
              <a:t>OR  </a:t>
            </a:r>
            <a:r>
              <a:rPr lang="en-GB" sz="3000" b="1" i="0">
                <a:solidFill>
                  <a:srgbClr val="7030A0"/>
                </a:solidFill>
                <a:effectLst/>
                <a:highlight>
                  <a:srgbClr val="FFFFFF"/>
                </a:highlight>
                <a:latin typeface="Arial" panose="020B0604020202020204" pitchFamily="34" charset="0"/>
              </a:rPr>
              <a:t>Instagram @SEAG</a:t>
            </a:r>
            <a:r>
              <a:rPr lang="en-GB" sz="3000" b="1">
                <a:solidFill>
                  <a:srgbClr val="7030A0"/>
                </a:solidFill>
                <a:highlight>
                  <a:srgbClr val="FFFFFF"/>
                </a:highlight>
                <a:latin typeface="Arial" panose="020B0604020202020204" pitchFamily="34" charset="0"/>
              </a:rPr>
              <a:t>_</a:t>
            </a:r>
            <a:r>
              <a:rPr lang="en-GB" sz="3000" b="1" dirty="0">
                <a:solidFill>
                  <a:srgbClr val="7030A0"/>
                </a:solidFill>
                <a:highlight>
                  <a:srgbClr val="FFFFFF"/>
                </a:highlight>
                <a:latin typeface="Arial" panose="020B0604020202020204" pitchFamily="34" charset="0"/>
              </a:rPr>
              <a:t>NI_Official</a:t>
            </a:r>
            <a:endParaRPr lang="en-GB" sz="3000" b="1" i="0" dirty="0">
              <a:solidFill>
                <a:srgbClr val="7030A0"/>
              </a:solidFill>
              <a:effectLst/>
              <a:highlight>
                <a:srgbClr val="FFFFFF"/>
              </a:highlight>
              <a:latin typeface="Arial" panose="020B0604020202020204" pitchFamily="34" charset="0"/>
            </a:endParaRPr>
          </a:p>
          <a:p>
            <a:pPr marL="0" indent="0" algn="l">
              <a:buNone/>
            </a:pPr>
            <a:endParaRPr lang="en-GB" sz="3000" b="1" dirty="0">
              <a:solidFill>
                <a:srgbClr val="7030A0"/>
              </a:solidFill>
            </a:endParaRPr>
          </a:p>
          <a:p>
            <a:pPr marL="0" indent="0" algn="ctr">
              <a:lnSpc>
                <a:spcPct val="107000"/>
              </a:lnSpc>
              <a:spcAft>
                <a:spcPts val="600"/>
              </a:spcAft>
              <a:buNone/>
            </a:pPr>
            <a:r>
              <a:rPr lang="en-GB" sz="2400" b="1" dirty="0"/>
              <a:t> NB After parents have created an account on the SEAG portal they will be able to email SEAG directly from the portal.</a:t>
            </a:r>
          </a:p>
          <a:p>
            <a:pPr marL="0" indent="0">
              <a:lnSpc>
                <a:spcPct val="107000"/>
              </a:lnSpc>
              <a:spcAft>
                <a:spcPts val="600"/>
              </a:spcAft>
              <a:buNone/>
            </a:pPr>
            <a:r>
              <a:rPr lang="en-GB" sz="2000" b="1" dirty="0">
                <a:solidFill>
                  <a:srgbClr val="FF0000"/>
                </a:solidFill>
              </a:rPr>
              <a:t> </a:t>
            </a:r>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7531" y="365126"/>
            <a:ext cx="2136658" cy="1109980"/>
          </a:xfrm>
          <a:prstGeom prst="rect">
            <a:avLst/>
          </a:prstGeom>
          <a:noFill/>
          <a:ln>
            <a:noFill/>
          </a:ln>
        </p:spPr>
      </p:pic>
      <p:sp>
        <p:nvSpPr>
          <p:cNvPr id="3" name="Slide Number Placeholder 2">
            <a:extLst>
              <a:ext uri="{FF2B5EF4-FFF2-40B4-BE49-F238E27FC236}">
                <a16:creationId xmlns:a16="http://schemas.microsoft.com/office/drawing/2014/main" id="{C9A209B3-E475-6E28-AFB2-6707F1394283}"/>
              </a:ext>
            </a:extLst>
          </p:cNvPr>
          <p:cNvSpPr>
            <a:spLocks noGrp="1"/>
          </p:cNvSpPr>
          <p:nvPr>
            <p:ph type="sldNum" sz="quarter" idx="12"/>
          </p:nvPr>
        </p:nvSpPr>
        <p:spPr/>
        <p:txBody>
          <a:bodyPr/>
          <a:lstStyle/>
          <a:p>
            <a:fld id="{0DA99461-0B27-48DD-AA52-EF709D76F84B}" type="slidenum">
              <a:rPr lang="en-GB" smtClean="0"/>
              <a:t>28</a:t>
            </a:fld>
            <a:endParaRPr lang="en-GB" dirty="0"/>
          </a:p>
        </p:txBody>
      </p:sp>
    </p:spTree>
    <p:extLst>
      <p:ext uri="{BB962C8B-B14F-4D97-AF65-F5344CB8AC3E}">
        <p14:creationId xmlns:p14="http://schemas.microsoft.com/office/powerpoint/2010/main" val="1113384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6"/>
            <a:ext cx="10515600" cy="1109980"/>
          </a:xfrm>
        </p:spPr>
        <p:txBody>
          <a:bodyPr>
            <a:normAutofit fontScale="90000"/>
          </a:bodyPr>
          <a:lstStyle/>
          <a:p>
            <a:br>
              <a:rPr lang="en-GB" sz="4400" b="1" dirty="0">
                <a:solidFill>
                  <a:srgbClr val="7030A0"/>
                </a:solidFill>
              </a:rPr>
            </a:br>
            <a:r>
              <a:rPr lang="en-GB" sz="4400" b="1" dirty="0">
                <a:solidFill>
                  <a:srgbClr val="7030A0"/>
                </a:solidFill>
              </a:rPr>
              <a:t>                         The 2024 Entrance Assessment</a:t>
            </a:r>
            <a:br>
              <a:rPr lang="en-GB" sz="4400" b="1" dirty="0">
                <a:solidFill>
                  <a:srgbClr val="7030A0"/>
                </a:solidFill>
              </a:rPr>
            </a:br>
            <a:r>
              <a:rPr lang="en-GB" sz="4400" b="1" dirty="0">
                <a:solidFill>
                  <a:srgbClr val="7030A0"/>
                </a:solidFill>
              </a:rPr>
              <a:t>                                     </a:t>
            </a:r>
            <a:r>
              <a:rPr lang="en-GB" sz="4400" b="1" dirty="0">
                <a:solidFill>
                  <a:srgbClr val="FF0000"/>
                </a:solidFill>
              </a:rPr>
              <a:t>Key Dates</a:t>
            </a:r>
            <a:br>
              <a:rPr lang="en-GB" sz="4400" b="1" dirty="0">
                <a:solidFill>
                  <a:srgbClr val="7030A0"/>
                </a:solidFill>
              </a:rPr>
            </a:b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849086" y="1825625"/>
            <a:ext cx="10504714" cy="4351338"/>
          </a:xfrm>
        </p:spPr>
        <p:txBody>
          <a:bodyPr>
            <a:normAutofit/>
          </a:bodyPr>
          <a:lstStyle/>
          <a:p>
            <a:r>
              <a:rPr lang="en-GB" sz="2400" b="1" dirty="0">
                <a:solidFill>
                  <a:srgbClr val="0070C0"/>
                </a:solidFill>
              </a:rPr>
              <a:t>SEAG Pupil Registration Period</a:t>
            </a:r>
          </a:p>
          <a:p>
            <a:pPr marL="0" indent="0">
              <a:buNone/>
            </a:pPr>
            <a:r>
              <a:rPr lang="en-GB" sz="2400" b="1" dirty="0"/>
              <a:t>   Monday 20</a:t>
            </a:r>
            <a:r>
              <a:rPr lang="en-GB" sz="2400" b="1" baseline="30000" dirty="0"/>
              <a:t>th</a:t>
            </a:r>
            <a:r>
              <a:rPr lang="en-GB" sz="2400" b="1" dirty="0"/>
              <a:t> May 2024 (8.00am) – Friday 20</a:t>
            </a:r>
            <a:r>
              <a:rPr lang="en-GB" sz="2400" b="1" baseline="30000" dirty="0"/>
              <a:t>th</a:t>
            </a:r>
            <a:r>
              <a:rPr lang="en-GB" sz="2400" b="1" dirty="0"/>
              <a:t> September 2024 (11.59pm)</a:t>
            </a:r>
          </a:p>
          <a:p>
            <a:pPr marL="0" indent="0">
              <a:buNone/>
            </a:pPr>
            <a:endParaRPr lang="en-GB" sz="800" b="1" dirty="0"/>
          </a:p>
          <a:p>
            <a:r>
              <a:rPr lang="en-GB" sz="2400" b="1" dirty="0">
                <a:solidFill>
                  <a:srgbClr val="0070C0"/>
                </a:solidFill>
              </a:rPr>
              <a:t>SEAG Entrance Assessment Paper 1</a:t>
            </a:r>
          </a:p>
          <a:p>
            <a:pPr marL="0" indent="0">
              <a:buNone/>
            </a:pPr>
            <a:r>
              <a:rPr lang="en-GB" sz="2400" b="1" dirty="0"/>
              <a:t>   Saturday 16</a:t>
            </a:r>
            <a:r>
              <a:rPr lang="en-GB" sz="2400" b="1" baseline="30000" dirty="0"/>
              <a:t>th</a:t>
            </a:r>
            <a:r>
              <a:rPr lang="en-GB" sz="2400" b="1" dirty="0"/>
              <a:t> November 2024 (am)</a:t>
            </a:r>
          </a:p>
          <a:p>
            <a:pPr marL="0" indent="0">
              <a:buNone/>
            </a:pPr>
            <a:endParaRPr lang="en-GB" sz="800" b="1" dirty="0"/>
          </a:p>
          <a:p>
            <a:r>
              <a:rPr lang="en-GB" sz="2400" b="1" dirty="0">
                <a:solidFill>
                  <a:srgbClr val="0070C0"/>
                </a:solidFill>
              </a:rPr>
              <a:t>SEAG Entrance Assessment Paper 2</a:t>
            </a:r>
          </a:p>
          <a:p>
            <a:pPr marL="0" indent="0">
              <a:buNone/>
            </a:pPr>
            <a:r>
              <a:rPr lang="en-GB" sz="2400" b="1" dirty="0"/>
              <a:t>    Saturday 23</a:t>
            </a:r>
            <a:r>
              <a:rPr lang="en-GB" sz="2400" b="1" baseline="30000" dirty="0"/>
              <a:t>rd</a:t>
            </a:r>
            <a:r>
              <a:rPr lang="en-GB" sz="2400" b="1" dirty="0"/>
              <a:t> November 2024 (am)</a:t>
            </a:r>
          </a:p>
          <a:p>
            <a:pPr marL="0" indent="0">
              <a:buNone/>
            </a:pPr>
            <a:endParaRPr lang="en-GB" sz="800" b="1" dirty="0"/>
          </a:p>
          <a:p>
            <a:r>
              <a:rPr lang="en-GB" sz="2400" b="1" dirty="0">
                <a:solidFill>
                  <a:srgbClr val="0070C0"/>
                </a:solidFill>
              </a:rPr>
              <a:t>SEAG Outcomes released to parents / guardians</a:t>
            </a:r>
          </a:p>
          <a:p>
            <a:pPr marL="0" indent="0">
              <a:buNone/>
            </a:pPr>
            <a:r>
              <a:rPr lang="en-GB" sz="2400" b="1" dirty="0"/>
              <a:t>   Saturday 25</a:t>
            </a:r>
            <a:r>
              <a:rPr lang="en-GB" sz="2400" b="1" baseline="30000" dirty="0"/>
              <a:t>th</a:t>
            </a:r>
            <a:r>
              <a:rPr lang="en-GB" sz="2400" b="1" dirty="0"/>
              <a:t> January 2025</a:t>
            </a:r>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8869" y="365126"/>
            <a:ext cx="2136658" cy="1109980"/>
          </a:xfrm>
          <a:prstGeom prst="rect">
            <a:avLst/>
          </a:prstGeom>
          <a:noFill/>
          <a:ln>
            <a:noFill/>
          </a:ln>
        </p:spPr>
      </p:pic>
      <p:sp>
        <p:nvSpPr>
          <p:cNvPr id="3" name="Slide Number Placeholder 2">
            <a:extLst>
              <a:ext uri="{FF2B5EF4-FFF2-40B4-BE49-F238E27FC236}">
                <a16:creationId xmlns:a16="http://schemas.microsoft.com/office/drawing/2014/main" id="{4D294B15-9857-7548-6D94-7BD7F3C737CA}"/>
              </a:ext>
            </a:extLst>
          </p:cNvPr>
          <p:cNvSpPr>
            <a:spLocks noGrp="1"/>
          </p:cNvSpPr>
          <p:nvPr>
            <p:ph type="sldNum" sz="quarter" idx="12"/>
          </p:nvPr>
        </p:nvSpPr>
        <p:spPr/>
        <p:txBody>
          <a:bodyPr/>
          <a:lstStyle/>
          <a:p>
            <a:fld id="{0DA99461-0B27-48DD-AA52-EF709D76F84B}" type="slidenum">
              <a:rPr lang="en-GB" smtClean="0"/>
              <a:t>3</a:t>
            </a:fld>
            <a:endParaRPr lang="en-GB" dirty="0"/>
          </a:p>
        </p:txBody>
      </p:sp>
    </p:spTree>
    <p:extLst>
      <p:ext uri="{BB962C8B-B14F-4D97-AF65-F5344CB8AC3E}">
        <p14:creationId xmlns:p14="http://schemas.microsoft.com/office/powerpoint/2010/main" val="72532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fade">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fade">
                                      <p:cBhvr>
                                        <p:cTn id="22" dur="5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animEffect transition="in" filter="fade">
                                      <p:cBhvr>
                                        <p:cTn id="27" dur="500"/>
                                        <p:tgtEl>
                                          <p:spTgt spid="6">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7" end="7"/>
                                            </p:txEl>
                                          </p:spTgt>
                                        </p:tgtEl>
                                        <p:attrNameLst>
                                          <p:attrName>style.visibility</p:attrName>
                                        </p:attrNameLst>
                                      </p:cBhvr>
                                      <p:to>
                                        <p:strVal val="visible"/>
                                      </p:to>
                                    </p:set>
                                    <p:animEffect transition="in" filter="fade">
                                      <p:cBhvr>
                                        <p:cTn id="32" dur="500"/>
                                        <p:tgtEl>
                                          <p:spTgt spid="6">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xEl>
                                              <p:pRg st="9" end="9"/>
                                            </p:txEl>
                                          </p:spTgt>
                                        </p:tgtEl>
                                        <p:attrNameLst>
                                          <p:attrName>style.visibility</p:attrName>
                                        </p:attrNameLst>
                                      </p:cBhvr>
                                      <p:to>
                                        <p:strVal val="visible"/>
                                      </p:to>
                                    </p:set>
                                    <p:animEffect transition="in" filter="fade">
                                      <p:cBhvr>
                                        <p:cTn id="37" dur="500"/>
                                        <p:tgtEl>
                                          <p:spTgt spid="6">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
                                            <p:txEl>
                                              <p:pRg st="10" end="10"/>
                                            </p:txEl>
                                          </p:spTgt>
                                        </p:tgtEl>
                                        <p:attrNameLst>
                                          <p:attrName>style.visibility</p:attrName>
                                        </p:attrNameLst>
                                      </p:cBhvr>
                                      <p:to>
                                        <p:strVal val="visible"/>
                                      </p:to>
                                    </p:set>
                                    <p:animEffect transition="in" filter="fade">
                                      <p:cBhvr>
                                        <p:cTn id="42" dur="500"/>
                                        <p:tgtEl>
                                          <p:spTgt spid="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6"/>
            <a:ext cx="10515600" cy="1109980"/>
          </a:xfrm>
        </p:spPr>
        <p:txBody>
          <a:bodyPr>
            <a:normAutofit fontScale="90000"/>
          </a:bodyPr>
          <a:lstStyle/>
          <a:p>
            <a:br>
              <a:rPr lang="en-GB" sz="4400" b="1" dirty="0">
                <a:solidFill>
                  <a:srgbClr val="7030A0"/>
                </a:solidFill>
              </a:rPr>
            </a:br>
            <a:r>
              <a:rPr lang="en-GB" sz="4400" b="1" dirty="0">
                <a:solidFill>
                  <a:srgbClr val="7030A0"/>
                </a:solidFill>
              </a:rPr>
              <a:t>                         The 2024 Entrance Assessment</a:t>
            </a:r>
            <a:br>
              <a:rPr lang="en-GB" sz="4400" b="1" dirty="0">
                <a:solidFill>
                  <a:srgbClr val="7030A0"/>
                </a:solidFill>
              </a:rPr>
            </a:br>
            <a:r>
              <a:rPr lang="en-GB" sz="4400" b="1" dirty="0">
                <a:solidFill>
                  <a:srgbClr val="7030A0"/>
                </a:solidFill>
              </a:rPr>
              <a:t>                                     </a:t>
            </a:r>
            <a:r>
              <a:rPr lang="en-GB" sz="4400" b="1" dirty="0">
                <a:solidFill>
                  <a:srgbClr val="FF0000"/>
                </a:solidFill>
              </a:rPr>
              <a:t>Really Important</a:t>
            </a:r>
            <a:br>
              <a:rPr lang="en-GB" sz="4400" b="1" dirty="0">
                <a:solidFill>
                  <a:srgbClr val="7030A0"/>
                </a:solidFill>
              </a:rPr>
            </a:b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751840" y="1795145"/>
            <a:ext cx="10698479" cy="4351338"/>
          </a:xfrm>
        </p:spPr>
        <p:txBody>
          <a:bodyPr>
            <a:normAutofit fontScale="70000" lnSpcReduction="20000"/>
          </a:bodyPr>
          <a:lstStyle/>
          <a:p>
            <a:pPr marL="0" indent="0">
              <a:buNone/>
            </a:pPr>
            <a:r>
              <a:rPr lang="en-GB" sz="3100" b="1" dirty="0">
                <a:solidFill>
                  <a:srgbClr val="0070C0"/>
                </a:solidFill>
              </a:rPr>
              <a:t>Registration</a:t>
            </a:r>
          </a:p>
          <a:p>
            <a:pPr>
              <a:lnSpc>
                <a:spcPct val="120000"/>
              </a:lnSpc>
            </a:pPr>
            <a:r>
              <a:rPr lang="en-GB" sz="3100" dirty="0"/>
              <a:t>Only pupils who have been registered to sit the Entrance Assessment (</a:t>
            </a:r>
            <a:r>
              <a:rPr lang="en-GB" sz="3100" i="1" dirty="0"/>
              <a:t>registration closes at 11.59pm on Friday 20</a:t>
            </a:r>
            <a:r>
              <a:rPr lang="en-GB" sz="3100" i="1" baseline="30000" dirty="0"/>
              <a:t>th</a:t>
            </a:r>
            <a:r>
              <a:rPr lang="en-GB" sz="3100" i="1" dirty="0"/>
              <a:t> September 2024</a:t>
            </a:r>
            <a:r>
              <a:rPr lang="en-GB" sz="3100" dirty="0"/>
              <a:t>) will be able to sit the Assessment.</a:t>
            </a:r>
          </a:p>
          <a:p>
            <a:pPr>
              <a:lnSpc>
                <a:spcPct val="120000"/>
              </a:lnSpc>
            </a:pPr>
            <a:r>
              <a:rPr lang="en-GB" sz="3100" dirty="0"/>
              <a:t>If a pupil has not been registered he / she will NOT be able to sit the Entrance Assessment.</a:t>
            </a:r>
          </a:p>
          <a:p>
            <a:pPr marL="0" indent="0">
              <a:buNone/>
            </a:pPr>
            <a:endParaRPr lang="en-GB" sz="1100" b="1" dirty="0"/>
          </a:p>
          <a:p>
            <a:pPr marL="0" indent="0">
              <a:buNone/>
            </a:pPr>
            <a:r>
              <a:rPr lang="en-GB" sz="3100" b="1" dirty="0">
                <a:solidFill>
                  <a:srgbClr val="0070C0"/>
                </a:solidFill>
              </a:rPr>
              <a:t>SEAG Entrance Assessment Papers</a:t>
            </a:r>
          </a:p>
          <a:p>
            <a:r>
              <a:rPr lang="en-GB" sz="3100" dirty="0"/>
              <a:t>The Entrance Assessment consists of </a:t>
            </a:r>
            <a:r>
              <a:rPr lang="en-GB" sz="3100" u="sng" dirty="0"/>
              <a:t>two</a:t>
            </a:r>
            <a:r>
              <a:rPr lang="en-GB" sz="3100" dirty="0"/>
              <a:t> Assessment Papers taken </a:t>
            </a:r>
            <a:r>
              <a:rPr lang="en-GB" sz="3100" b="1" dirty="0"/>
              <a:t>one week </a:t>
            </a:r>
            <a:r>
              <a:rPr lang="en-GB" sz="3100" dirty="0"/>
              <a:t>apart. </a:t>
            </a:r>
          </a:p>
          <a:p>
            <a:r>
              <a:rPr lang="en-GB" sz="3100" dirty="0"/>
              <a:t>Pupils sit both Papers. It is not a choice between sitting Paper 1 or Paper 2.</a:t>
            </a:r>
          </a:p>
          <a:p>
            <a:pPr marL="0" indent="0">
              <a:buNone/>
            </a:pPr>
            <a:endParaRPr lang="en-GB" sz="1100" b="1" dirty="0"/>
          </a:p>
          <a:p>
            <a:pPr marL="0" indent="0">
              <a:buNone/>
            </a:pPr>
            <a:r>
              <a:rPr lang="en-GB" sz="3100" b="1" dirty="0">
                <a:solidFill>
                  <a:srgbClr val="0070C0"/>
                </a:solidFill>
              </a:rPr>
              <a:t>SEAG Outcomes</a:t>
            </a:r>
          </a:p>
          <a:p>
            <a:r>
              <a:rPr lang="en-GB" sz="3100" dirty="0"/>
              <a:t>These will be available </a:t>
            </a:r>
            <a:r>
              <a:rPr lang="en-GB" sz="3100" b="1" dirty="0"/>
              <a:t>online</a:t>
            </a:r>
            <a:r>
              <a:rPr lang="en-GB" sz="3100" dirty="0"/>
              <a:t> from Saturday 25</a:t>
            </a:r>
            <a:r>
              <a:rPr lang="en-GB" sz="3100" baseline="30000" dirty="0"/>
              <a:t>th</a:t>
            </a:r>
            <a:r>
              <a:rPr lang="en-GB" sz="3100" dirty="0"/>
              <a:t> January 2025. </a:t>
            </a:r>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8869" y="365126"/>
            <a:ext cx="2136658" cy="1109980"/>
          </a:xfrm>
          <a:prstGeom prst="rect">
            <a:avLst/>
          </a:prstGeom>
          <a:noFill/>
          <a:ln>
            <a:noFill/>
          </a:ln>
        </p:spPr>
      </p:pic>
      <p:sp>
        <p:nvSpPr>
          <p:cNvPr id="3" name="Slide Number Placeholder 2">
            <a:extLst>
              <a:ext uri="{FF2B5EF4-FFF2-40B4-BE49-F238E27FC236}">
                <a16:creationId xmlns:a16="http://schemas.microsoft.com/office/drawing/2014/main" id="{1FBEBAD2-251A-5FBE-5D19-A3CEBEDDA707}"/>
              </a:ext>
            </a:extLst>
          </p:cNvPr>
          <p:cNvSpPr>
            <a:spLocks noGrp="1"/>
          </p:cNvSpPr>
          <p:nvPr>
            <p:ph type="sldNum" sz="quarter" idx="12"/>
          </p:nvPr>
        </p:nvSpPr>
        <p:spPr/>
        <p:txBody>
          <a:bodyPr/>
          <a:lstStyle/>
          <a:p>
            <a:fld id="{0DA99461-0B27-48DD-AA52-EF709D76F84B}" type="slidenum">
              <a:rPr lang="en-GB" smtClean="0"/>
              <a:t>4</a:t>
            </a:fld>
            <a:endParaRPr lang="en-GB" dirty="0"/>
          </a:p>
        </p:txBody>
      </p:sp>
    </p:spTree>
    <p:extLst>
      <p:ext uri="{BB962C8B-B14F-4D97-AF65-F5344CB8AC3E}">
        <p14:creationId xmlns:p14="http://schemas.microsoft.com/office/powerpoint/2010/main" val="3572962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fade">
                                      <p:cBhvr>
                                        <p:cTn id="22" dur="5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fade">
                                      <p:cBhvr>
                                        <p:cTn id="27" dur="500"/>
                                        <p:tgtEl>
                                          <p:spTgt spid="6">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6" end="6"/>
                                            </p:txEl>
                                          </p:spTgt>
                                        </p:tgtEl>
                                        <p:attrNameLst>
                                          <p:attrName>style.visibility</p:attrName>
                                        </p:attrNameLst>
                                      </p:cBhvr>
                                      <p:to>
                                        <p:strVal val="visible"/>
                                      </p:to>
                                    </p:set>
                                    <p:animEffect transition="in" filter="fade">
                                      <p:cBhvr>
                                        <p:cTn id="32" dur="500"/>
                                        <p:tgtEl>
                                          <p:spTgt spid="6">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xEl>
                                              <p:pRg st="8" end="8"/>
                                            </p:txEl>
                                          </p:spTgt>
                                        </p:tgtEl>
                                        <p:attrNameLst>
                                          <p:attrName>style.visibility</p:attrName>
                                        </p:attrNameLst>
                                      </p:cBhvr>
                                      <p:to>
                                        <p:strVal val="visible"/>
                                      </p:to>
                                    </p:set>
                                    <p:animEffect transition="in" filter="fade">
                                      <p:cBhvr>
                                        <p:cTn id="37" dur="500"/>
                                        <p:tgtEl>
                                          <p:spTgt spid="6">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
                                            <p:txEl>
                                              <p:pRg st="9" end="9"/>
                                            </p:txEl>
                                          </p:spTgt>
                                        </p:tgtEl>
                                        <p:attrNameLst>
                                          <p:attrName>style.visibility</p:attrName>
                                        </p:attrNameLst>
                                      </p:cBhvr>
                                      <p:to>
                                        <p:strVal val="visible"/>
                                      </p:to>
                                    </p:set>
                                    <p:animEffect transition="in" filter="fade">
                                      <p:cBhvr>
                                        <p:cTn id="42"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6"/>
            <a:ext cx="10515600" cy="1109980"/>
          </a:xfrm>
        </p:spPr>
        <p:txBody>
          <a:bodyPr>
            <a:normAutofit fontScale="90000"/>
          </a:bodyPr>
          <a:lstStyle/>
          <a:p>
            <a:br>
              <a:rPr lang="en-GB" sz="4400" b="1" dirty="0">
                <a:solidFill>
                  <a:srgbClr val="7030A0"/>
                </a:solidFill>
              </a:rPr>
            </a:br>
            <a:r>
              <a:rPr lang="en-GB" sz="4400" b="1" dirty="0">
                <a:solidFill>
                  <a:srgbClr val="7030A0"/>
                </a:solidFill>
              </a:rPr>
              <a:t>                         The 2024 Entrance Assessment</a:t>
            </a:r>
            <a:br>
              <a:rPr lang="en-GB" sz="4400" b="1" dirty="0">
                <a:solidFill>
                  <a:srgbClr val="7030A0"/>
                </a:solidFill>
              </a:rPr>
            </a:br>
            <a:r>
              <a:rPr lang="en-GB" sz="4400" b="1" dirty="0">
                <a:solidFill>
                  <a:srgbClr val="7030A0"/>
                </a:solidFill>
              </a:rPr>
              <a:t>                         </a:t>
            </a:r>
            <a:r>
              <a:rPr lang="en-GB" sz="4400" b="1" dirty="0">
                <a:solidFill>
                  <a:srgbClr val="FF0000"/>
                </a:solidFill>
              </a:rPr>
              <a:t>The Registration Process </a:t>
            </a:r>
            <a:r>
              <a:rPr lang="en-GB" sz="3600" b="1" dirty="0">
                <a:solidFill>
                  <a:srgbClr val="FF0000"/>
                </a:solidFill>
              </a:rPr>
              <a:t>(Be Prepared)</a:t>
            </a:r>
            <a:br>
              <a:rPr lang="en-GB" sz="4400" b="1" dirty="0">
                <a:solidFill>
                  <a:srgbClr val="7030A0"/>
                </a:solidFill>
              </a:rPr>
            </a:b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839754" y="1795145"/>
            <a:ext cx="10804849" cy="4297745"/>
          </a:xfrm>
        </p:spPr>
        <p:txBody>
          <a:bodyPr>
            <a:normAutofit fontScale="85000" lnSpcReduction="20000"/>
          </a:bodyPr>
          <a:lstStyle/>
          <a:p>
            <a:pPr marL="0" indent="0">
              <a:buNone/>
            </a:pPr>
            <a:r>
              <a:rPr lang="en-GB" sz="2600" b="1" dirty="0"/>
              <a:t>Parents / Guardians will:</a:t>
            </a:r>
          </a:p>
          <a:p>
            <a:pPr>
              <a:buFont typeface="Wingdings" panose="05000000000000000000" pitchFamily="2" charset="2"/>
              <a:buChar char="ü"/>
            </a:pPr>
            <a:r>
              <a:rPr lang="en-GB" sz="2600" b="1" dirty="0"/>
              <a:t>use a portal on the website </a:t>
            </a:r>
            <a:r>
              <a:rPr lang="en-GB" sz="2600" b="1" dirty="0">
                <a:hlinkClick r:id="rId2"/>
              </a:rPr>
              <a:t>www.seagni.co.uk</a:t>
            </a:r>
            <a:r>
              <a:rPr lang="en-GB" sz="2600" b="1" dirty="0"/>
              <a:t> to</a:t>
            </a:r>
          </a:p>
          <a:p>
            <a:pPr marL="0" indent="0">
              <a:buNone/>
            </a:pPr>
            <a:r>
              <a:rPr lang="en-GB" sz="2600" b="1" dirty="0"/>
              <a:t>register their child by completing a “Pupil Application”.</a:t>
            </a:r>
          </a:p>
          <a:p>
            <a:pPr>
              <a:buFont typeface="Wingdings" panose="05000000000000000000" pitchFamily="2" charset="2"/>
              <a:buChar char="ü"/>
            </a:pPr>
            <a:r>
              <a:rPr lang="en-GB" sz="2600" b="1" dirty="0"/>
              <a:t>need to have the following documentation to hand: </a:t>
            </a:r>
          </a:p>
          <a:p>
            <a:pPr>
              <a:buFont typeface="Wingdings" panose="05000000000000000000" pitchFamily="2" charset="2"/>
              <a:buChar char="Ø"/>
            </a:pPr>
            <a:r>
              <a:rPr lang="en-GB" sz="2600" b="1" dirty="0"/>
              <a:t>   </a:t>
            </a:r>
            <a:r>
              <a:rPr lang="en-GB" sz="2000" b="1" dirty="0"/>
              <a:t>Child’s Birth Certificate</a:t>
            </a:r>
          </a:p>
          <a:p>
            <a:pPr>
              <a:buFont typeface="Wingdings" panose="05000000000000000000" pitchFamily="2" charset="2"/>
              <a:buChar char="Ø"/>
            </a:pPr>
            <a:r>
              <a:rPr lang="en-GB" sz="2000" b="1" dirty="0"/>
              <a:t>    Child’s Photograph – a head and shoulders picture.</a:t>
            </a:r>
          </a:p>
          <a:p>
            <a:pPr marL="0" indent="0">
              <a:buNone/>
            </a:pPr>
            <a:endParaRPr lang="en-GB" sz="700" b="1" dirty="0"/>
          </a:p>
          <a:p>
            <a:pPr marL="0" indent="0">
              <a:buNone/>
            </a:pPr>
            <a:r>
              <a:rPr lang="en-GB" sz="2000" b="1" dirty="0"/>
              <a:t>and, if claiming exemption from the £20 registration fee:</a:t>
            </a:r>
          </a:p>
          <a:p>
            <a:pPr>
              <a:buFont typeface="Wingdings" panose="05000000000000000000" pitchFamily="2" charset="2"/>
              <a:buChar char="Ø"/>
            </a:pPr>
            <a:r>
              <a:rPr lang="en-GB" sz="2000" b="1" u="sng" dirty="0"/>
              <a:t>Current</a:t>
            </a:r>
            <a:r>
              <a:rPr lang="en-GB" sz="2000" b="1" dirty="0"/>
              <a:t> Free School Meals Eligibility Entitlement (FSME) </a:t>
            </a:r>
          </a:p>
          <a:p>
            <a:pPr marL="0" indent="0">
              <a:buNone/>
            </a:pPr>
            <a:r>
              <a:rPr lang="en-GB" sz="2000" b="1" dirty="0"/>
              <a:t>   documentation provided by the Education Authority (EA) </a:t>
            </a:r>
          </a:p>
          <a:p>
            <a:pPr marL="0" indent="0">
              <a:buNone/>
            </a:pPr>
            <a:r>
              <a:rPr lang="en-GB" sz="2000" b="1" dirty="0">
                <a:solidFill>
                  <a:srgbClr val="FF0000"/>
                </a:solidFill>
              </a:rPr>
              <a:t>   with the child’s name and date of birth: </a:t>
            </a:r>
          </a:p>
          <a:p>
            <a:pPr marL="0" indent="0">
              <a:buNone/>
            </a:pPr>
            <a:r>
              <a:rPr lang="en-GB" sz="1700" b="1" dirty="0"/>
              <a:t>  Either a FSME confirmation email from EA OR an appropriate screenshot </a:t>
            </a:r>
          </a:p>
          <a:p>
            <a:pPr marL="0" indent="0">
              <a:buNone/>
            </a:pPr>
            <a:r>
              <a:rPr lang="en-GB" sz="1700" b="1" dirty="0"/>
              <a:t> from the parent’s account in the EA portal OR a FSM “Entitlement Letter” from EA. </a:t>
            </a:r>
          </a:p>
          <a:p>
            <a:pPr marL="0" indent="0">
              <a:buNone/>
            </a:pPr>
            <a:endParaRPr lang="en-GB" sz="2000" dirty="0"/>
          </a:p>
          <a:p>
            <a:pPr marL="0" indent="0">
              <a:buNone/>
            </a:pPr>
            <a:endParaRPr lang="en-GB" sz="2200" dirty="0"/>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8869" y="365126"/>
            <a:ext cx="2136658" cy="1109980"/>
          </a:xfrm>
          <a:prstGeom prst="rect">
            <a:avLst/>
          </a:prstGeom>
          <a:noFill/>
          <a:ln>
            <a:noFill/>
          </a:ln>
        </p:spPr>
      </p:pic>
      <p:sp>
        <p:nvSpPr>
          <p:cNvPr id="3" name="Slide Number Placeholder 2">
            <a:extLst>
              <a:ext uri="{FF2B5EF4-FFF2-40B4-BE49-F238E27FC236}">
                <a16:creationId xmlns:a16="http://schemas.microsoft.com/office/drawing/2014/main" id="{DC1AF628-934E-CC08-E58C-C21E677DEB62}"/>
              </a:ext>
            </a:extLst>
          </p:cNvPr>
          <p:cNvSpPr>
            <a:spLocks noGrp="1"/>
          </p:cNvSpPr>
          <p:nvPr>
            <p:ph type="sldNum" sz="quarter" idx="12"/>
          </p:nvPr>
        </p:nvSpPr>
        <p:spPr/>
        <p:txBody>
          <a:bodyPr/>
          <a:lstStyle/>
          <a:p>
            <a:fld id="{0DA99461-0B27-48DD-AA52-EF709D76F84B}" type="slidenum">
              <a:rPr lang="en-GB" smtClean="0"/>
              <a:t>5</a:t>
            </a:fld>
            <a:endParaRPr lang="en-GB" dirty="0"/>
          </a:p>
        </p:txBody>
      </p:sp>
      <p:pic>
        <p:nvPicPr>
          <p:cNvPr id="2" name="Picture 1">
            <a:extLst>
              <a:ext uri="{FF2B5EF4-FFF2-40B4-BE49-F238E27FC236}">
                <a16:creationId xmlns:a16="http://schemas.microsoft.com/office/drawing/2014/main" id="{FEE71318-7037-FC1C-68E9-EAFD547594AB}"/>
              </a:ext>
            </a:extLst>
          </p:cNvPr>
          <p:cNvPicPr>
            <a:picLocks noChangeAspect="1"/>
          </p:cNvPicPr>
          <p:nvPr/>
        </p:nvPicPr>
        <p:blipFill rotWithShape="1">
          <a:blip r:embed="rId4">
            <a:extLst>
              <a:ext uri="{28A0092B-C50C-407E-A947-70E740481C1C}">
                <a14:useLocalDpi xmlns:a14="http://schemas.microsoft.com/office/drawing/2010/main" val="0"/>
              </a:ext>
            </a:extLst>
          </a:blip>
          <a:srcRect l="33290" t="9114" r="18206" b="5428"/>
          <a:stretch/>
        </p:blipFill>
        <p:spPr>
          <a:xfrm>
            <a:off x="7305869" y="1975606"/>
            <a:ext cx="4338733" cy="4000376"/>
          </a:xfrm>
          <a:prstGeom prst="rect">
            <a:avLst/>
          </a:prstGeom>
        </p:spPr>
      </p:pic>
    </p:spTree>
    <p:extLst>
      <p:ext uri="{BB962C8B-B14F-4D97-AF65-F5344CB8AC3E}">
        <p14:creationId xmlns:p14="http://schemas.microsoft.com/office/powerpoint/2010/main" val="2744836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6">
                                            <p:txEl>
                                              <p:pRg st="8" end="8"/>
                                            </p:txEl>
                                          </p:spTgt>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6">
                                            <p:txEl>
                                              <p:pRg st="11" end="11"/>
                                            </p:txEl>
                                          </p:spTgt>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5"/>
            <a:ext cx="10515600" cy="1575641"/>
          </a:xfrm>
        </p:spPr>
        <p:txBody>
          <a:bodyPr>
            <a:normAutofit fontScale="90000"/>
          </a:bodyPr>
          <a:lstStyle/>
          <a:p>
            <a:br>
              <a:rPr lang="en-GB" sz="4400" b="1" dirty="0">
                <a:solidFill>
                  <a:srgbClr val="7030A0"/>
                </a:solidFill>
              </a:rPr>
            </a:br>
            <a:r>
              <a:rPr lang="en-GB" sz="4400" b="1" dirty="0">
                <a:solidFill>
                  <a:srgbClr val="7030A0"/>
                </a:solidFill>
              </a:rPr>
              <a:t>                         The 2024 Entrance Assessment</a:t>
            </a:r>
            <a:br>
              <a:rPr lang="en-GB" sz="4400" b="1" dirty="0">
                <a:solidFill>
                  <a:srgbClr val="7030A0"/>
                </a:solidFill>
              </a:rPr>
            </a:br>
            <a:r>
              <a:rPr lang="en-GB" sz="4400" b="1" dirty="0">
                <a:solidFill>
                  <a:srgbClr val="7030A0"/>
                </a:solidFill>
              </a:rPr>
              <a:t>                        </a:t>
            </a:r>
            <a:r>
              <a:rPr lang="en-GB" sz="4400" b="1" dirty="0">
                <a:solidFill>
                  <a:srgbClr val="FF0000"/>
                </a:solidFill>
              </a:rPr>
              <a:t>The Registration Process </a:t>
            </a:r>
            <a:br>
              <a:rPr lang="en-GB" sz="4400" b="1" dirty="0">
                <a:solidFill>
                  <a:srgbClr val="FF0000"/>
                </a:solidFill>
              </a:rPr>
            </a:br>
            <a:r>
              <a:rPr lang="en-GB" sz="4400" b="1" dirty="0">
                <a:solidFill>
                  <a:srgbClr val="FF0000"/>
                </a:solidFill>
              </a:rPr>
              <a:t>                        </a:t>
            </a:r>
            <a:r>
              <a:rPr lang="en-GB" sz="3600" b="1" dirty="0">
                <a:solidFill>
                  <a:srgbClr val="FF0000"/>
                </a:solidFill>
              </a:rPr>
              <a:t>(Learning from the 2023 experience)</a:t>
            </a:r>
            <a:br>
              <a:rPr lang="en-GB" sz="4400" b="1" dirty="0">
                <a:solidFill>
                  <a:srgbClr val="7030A0"/>
                </a:solidFill>
              </a:rPr>
            </a:b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839755" y="2141536"/>
            <a:ext cx="10504714" cy="4351338"/>
          </a:xfrm>
        </p:spPr>
        <p:txBody>
          <a:bodyPr>
            <a:normAutofit/>
          </a:bodyPr>
          <a:lstStyle/>
          <a:p>
            <a:r>
              <a:rPr lang="en-GB" sz="2000" dirty="0">
                <a:solidFill>
                  <a:srgbClr val="0070C0"/>
                </a:solidFill>
              </a:rPr>
              <a:t>Last year almost 10% of all parents registered on the first day to try and make sure they were able to get a place at their preferred Assessment Centre</a:t>
            </a:r>
            <a:r>
              <a:rPr lang="en-GB" sz="2000" dirty="0"/>
              <a:t> BUT</a:t>
            </a:r>
          </a:p>
          <a:p>
            <a:r>
              <a:rPr lang="en-GB" sz="2000" dirty="0"/>
              <a:t>there were still places at every Centre, even the most popular Centres, over two weeks later </a:t>
            </a:r>
          </a:p>
          <a:p>
            <a:pPr marL="0" indent="0">
              <a:spcBef>
                <a:spcPts val="0"/>
              </a:spcBef>
              <a:buNone/>
            </a:pPr>
            <a:r>
              <a:rPr lang="en-GB" sz="2000" dirty="0"/>
              <a:t>    AND there were still places at nearly every Centre over two months later.</a:t>
            </a:r>
          </a:p>
          <a:p>
            <a:r>
              <a:rPr lang="en-GB" sz="2000" dirty="0">
                <a:solidFill>
                  <a:srgbClr val="0070C0"/>
                </a:solidFill>
              </a:rPr>
              <a:t>Last year around 10% of all parents left it until the last week before trying to register and some forgot to register.</a:t>
            </a:r>
          </a:p>
          <a:p>
            <a:r>
              <a:rPr lang="en-GB" sz="2000" b="1" dirty="0">
                <a:solidFill>
                  <a:srgbClr val="0070C0"/>
                </a:solidFill>
              </a:rPr>
              <a:t>Last year there were errors in around 20% of all the Pupil Application forms.</a:t>
            </a:r>
          </a:p>
          <a:p>
            <a:pPr>
              <a:buFont typeface="Wingdings" panose="05000000000000000000" pitchFamily="2" charset="2"/>
              <a:buChar char="Ø"/>
            </a:pPr>
            <a:r>
              <a:rPr lang="en-GB" sz="2000" dirty="0"/>
              <a:t>Prepare well and take time to fill the form in accurately. There is a review page for you to check over what you have entered on the Pupil Application form</a:t>
            </a:r>
          </a:p>
          <a:p>
            <a:pPr>
              <a:buFont typeface="Wingdings" panose="05000000000000000000" pitchFamily="2" charset="2"/>
              <a:buChar char="Ø"/>
            </a:pPr>
            <a:r>
              <a:rPr lang="en-GB" sz="2000" dirty="0"/>
              <a:t>There was </a:t>
            </a:r>
            <a:r>
              <a:rPr lang="en-GB" sz="2000" b="1" dirty="0"/>
              <a:t>no</a:t>
            </a:r>
            <a:r>
              <a:rPr lang="en-GB" sz="2000" dirty="0"/>
              <a:t> advantage last year in rushing to register on day 1, day 2, day 3, day 4, day 5 …….  </a:t>
            </a:r>
          </a:p>
          <a:p>
            <a:pPr>
              <a:buFont typeface="Wingdings" panose="05000000000000000000" pitchFamily="2" charset="2"/>
              <a:buChar char="Ø"/>
            </a:pPr>
            <a:r>
              <a:rPr lang="en-GB" sz="2000" dirty="0"/>
              <a:t>There is a risk that, by leaving it too late, a pupil may not be registered at all and would not be able to sit the Entrance Assessment.</a:t>
            </a:r>
          </a:p>
          <a:p>
            <a:pPr marL="0" indent="0">
              <a:buNone/>
            </a:pPr>
            <a:endParaRPr lang="en-GB" sz="2200" dirty="0"/>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8869" y="365126"/>
            <a:ext cx="2136658" cy="1109980"/>
          </a:xfrm>
          <a:prstGeom prst="rect">
            <a:avLst/>
          </a:prstGeom>
          <a:noFill/>
          <a:ln>
            <a:noFill/>
          </a:ln>
        </p:spPr>
      </p:pic>
      <p:sp>
        <p:nvSpPr>
          <p:cNvPr id="3" name="Slide Number Placeholder 2">
            <a:extLst>
              <a:ext uri="{FF2B5EF4-FFF2-40B4-BE49-F238E27FC236}">
                <a16:creationId xmlns:a16="http://schemas.microsoft.com/office/drawing/2014/main" id="{687537E8-F114-604D-3D0C-5768705BF793}"/>
              </a:ext>
            </a:extLst>
          </p:cNvPr>
          <p:cNvSpPr>
            <a:spLocks noGrp="1"/>
          </p:cNvSpPr>
          <p:nvPr>
            <p:ph type="sldNum" sz="quarter" idx="12"/>
          </p:nvPr>
        </p:nvSpPr>
        <p:spPr/>
        <p:txBody>
          <a:bodyPr/>
          <a:lstStyle/>
          <a:p>
            <a:fld id="{0DA99461-0B27-48DD-AA52-EF709D76F84B}" type="slidenum">
              <a:rPr lang="en-GB" smtClean="0"/>
              <a:t>6</a:t>
            </a:fld>
            <a:endParaRPr lang="en-GB" dirty="0"/>
          </a:p>
        </p:txBody>
      </p:sp>
    </p:spTree>
    <p:extLst>
      <p:ext uri="{BB962C8B-B14F-4D97-AF65-F5344CB8AC3E}">
        <p14:creationId xmlns:p14="http://schemas.microsoft.com/office/powerpoint/2010/main" val="1326326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6"/>
            <a:ext cx="10515600" cy="1109980"/>
          </a:xfrm>
        </p:spPr>
        <p:txBody>
          <a:bodyPr>
            <a:normAutofit fontScale="90000"/>
          </a:bodyPr>
          <a:lstStyle/>
          <a:p>
            <a:br>
              <a:rPr lang="en-GB" sz="4400" b="1" dirty="0">
                <a:solidFill>
                  <a:srgbClr val="7030A0"/>
                </a:solidFill>
              </a:rPr>
            </a:br>
            <a:r>
              <a:rPr lang="en-GB" sz="4400" b="1" dirty="0">
                <a:solidFill>
                  <a:srgbClr val="7030A0"/>
                </a:solidFill>
              </a:rPr>
              <a:t>                         The 2024 Entrance Assessment</a:t>
            </a:r>
            <a:br>
              <a:rPr lang="en-GB" sz="4400" b="1" dirty="0">
                <a:solidFill>
                  <a:srgbClr val="7030A0"/>
                </a:solidFill>
              </a:rPr>
            </a:br>
            <a:r>
              <a:rPr lang="en-GB" sz="4400" b="1" dirty="0">
                <a:solidFill>
                  <a:srgbClr val="7030A0"/>
                </a:solidFill>
              </a:rPr>
              <a:t>                        </a:t>
            </a:r>
            <a:r>
              <a:rPr lang="en-GB" sz="4400" b="1" dirty="0">
                <a:solidFill>
                  <a:srgbClr val="FF0000"/>
                </a:solidFill>
              </a:rPr>
              <a:t>The Registration Process (Step 1)</a:t>
            </a:r>
            <a:br>
              <a:rPr lang="en-GB" sz="4400" b="1" dirty="0">
                <a:solidFill>
                  <a:srgbClr val="7030A0"/>
                </a:solidFill>
              </a:rPr>
            </a:b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828869" y="1740058"/>
            <a:ext cx="10504714" cy="4616291"/>
          </a:xfrm>
        </p:spPr>
        <p:txBody>
          <a:bodyPr>
            <a:normAutofit fontScale="92500" lnSpcReduction="10000"/>
          </a:bodyPr>
          <a:lstStyle/>
          <a:p>
            <a:r>
              <a:rPr lang="en-GB" sz="2600" b="1" dirty="0"/>
              <a:t>Parents / Guardians will use a portal on the website </a:t>
            </a:r>
            <a:r>
              <a:rPr lang="en-GB" sz="2600" b="1" dirty="0">
                <a:hlinkClick r:id="rId2"/>
              </a:rPr>
              <a:t>www.seagni.co.uk</a:t>
            </a:r>
            <a:r>
              <a:rPr lang="en-GB" sz="2600" b="1" dirty="0"/>
              <a:t> </a:t>
            </a:r>
          </a:p>
          <a:p>
            <a:endParaRPr lang="en-GB" sz="700" dirty="0"/>
          </a:p>
          <a:p>
            <a:pPr marL="0" indent="0">
              <a:buNone/>
            </a:pPr>
            <a:r>
              <a:rPr lang="en-GB" sz="2600" b="1" dirty="0"/>
              <a:t>Step 1		</a:t>
            </a:r>
            <a:r>
              <a:rPr lang="en-GB" sz="2600" b="1" dirty="0">
                <a:solidFill>
                  <a:srgbClr val="7030A0"/>
                </a:solidFill>
              </a:rPr>
              <a:t>Parent / Guardian Registration</a:t>
            </a:r>
          </a:p>
          <a:p>
            <a:pPr>
              <a:buFont typeface="Wingdings" panose="05000000000000000000" pitchFamily="2" charset="2"/>
              <a:buChar char="ü"/>
            </a:pPr>
            <a:r>
              <a:rPr lang="en-GB" sz="2400" b="1" dirty="0"/>
              <a:t>The Registration process starts with the parent / guardian creating their own account in the portal.</a:t>
            </a:r>
          </a:p>
          <a:p>
            <a:pPr>
              <a:buFont typeface="Wingdings" panose="05000000000000000000" pitchFamily="2" charset="2"/>
              <a:buChar char="ü"/>
            </a:pPr>
            <a:r>
              <a:rPr lang="en-GB" sz="2400" b="1" dirty="0"/>
              <a:t>The portal is open from 8:00am on Monday 20</a:t>
            </a:r>
            <a:r>
              <a:rPr lang="en-GB" sz="2400" b="1" baseline="30000" dirty="0"/>
              <a:t>th</a:t>
            </a:r>
            <a:r>
              <a:rPr lang="en-GB" sz="2400" b="1" dirty="0"/>
              <a:t> May 2024.</a:t>
            </a:r>
          </a:p>
          <a:p>
            <a:pPr marL="0" indent="0">
              <a:buNone/>
            </a:pPr>
            <a:r>
              <a:rPr lang="en-GB" sz="2400" dirty="0"/>
              <a:t>This Step involves providing an email address. </a:t>
            </a:r>
          </a:p>
          <a:p>
            <a:pPr marL="0" indent="0">
              <a:buNone/>
            </a:pPr>
            <a:endParaRPr lang="en-GB" sz="1200" dirty="0"/>
          </a:p>
          <a:p>
            <a:r>
              <a:rPr lang="en-GB" sz="2000" i="1" dirty="0"/>
              <a:t>If a parent has more than one child sitting the Entrance Assessment then both Pupil Applications can be carried out using the same Parent Registration with the same email address.</a:t>
            </a:r>
          </a:p>
          <a:p>
            <a:r>
              <a:rPr lang="en-GB" sz="2000" i="1" dirty="0"/>
              <a:t>If you had set up an SEAG account in 2023 and you have another child sitting the Entrance Assessment in 2024 you will need to set up a new account for 2024.</a:t>
            </a:r>
          </a:p>
          <a:p>
            <a:r>
              <a:rPr lang="en-GB" sz="2000" i="1" dirty="0"/>
              <a:t>If you cannot access a smartphone, tablet, laptop or other electronic device to register your </a:t>
            </a:r>
            <a:r>
              <a:rPr lang="en-GB" sz="2000" i="1"/>
              <a:t>child on </a:t>
            </a:r>
            <a:r>
              <a:rPr lang="en-GB" sz="2000" i="1" dirty="0"/>
              <a:t>the SEAG website, please give your details to us and we will contact SEAG on your behalf.</a:t>
            </a:r>
          </a:p>
          <a:p>
            <a:pPr marL="0" indent="0">
              <a:buNone/>
            </a:pPr>
            <a:endParaRPr lang="en-GB" sz="2200" dirty="0"/>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8869" y="365126"/>
            <a:ext cx="2136658" cy="1109980"/>
          </a:xfrm>
          <a:prstGeom prst="rect">
            <a:avLst/>
          </a:prstGeom>
          <a:noFill/>
          <a:ln>
            <a:noFill/>
          </a:ln>
        </p:spPr>
      </p:pic>
      <p:sp>
        <p:nvSpPr>
          <p:cNvPr id="3" name="Slide Number Placeholder 2">
            <a:extLst>
              <a:ext uri="{FF2B5EF4-FFF2-40B4-BE49-F238E27FC236}">
                <a16:creationId xmlns:a16="http://schemas.microsoft.com/office/drawing/2014/main" id="{4E901056-D091-1DFD-B102-FFB175DCF7B9}"/>
              </a:ext>
            </a:extLst>
          </p:cNvPr>
          <p:cNvSpPr>
            <a:spLocks noGrp="1"/>
          </p:cNvSpPr>
          <p:nvPr>
            <p:ph type="sldNum" sz="quarter" idx="12"/>
          </p:nvPr>
        </p:nvSpPr>
        <p:spPr/>
        <p:txBody>
          <a:bodyPr/>
          <a:lstStyle/>
          <a:p>
            <a:fld id="{0DA99461-0B27-48DD-AA52-EF709D76F84B}" type="slidenum">
              <a:rPr lang="en-GB" smtClean="0"/>
              <a:t>7</a:t>
            </a:fld>
            <a:endParaRPr lang="en-GB" dirty="0"/>
          </a:p>
        </p:txBody>
      </p:sp>
    </p:spTree>
    <p:extLst>
      <p:ext uri="{BB962C8B-B14F-4D97-AF65-F5344CB8AC3E}">
        <p14:creationId xmlns:p14="http://schemas.microsoft.com/office/powerpoint/2010/main" val="3095194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500"/>
                                        <p:tgtEl>
                                          <p:spTgt spid="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3" end="3"/>
                                            </p:txEl>
                                          </p:spTgt>
                                        </p:tgtEl>
                                        <p:attrNameLst>
                                          <p:attrName>style.visibility</p:attrName>
                                        </p:attrNameLst>
                                      </p:cBhvr>
                                      <p:to>
                                        <p:strVal val="visible"/>
                                      </p:to>
                                    </p:set>
                                    <p:animEffect transition="in" filter="fade">
                                      <p:cBhvr>
                                        <p:cTn id="12" dur="500"/>
                                        <p:tgtEl>
                                          <p:spTgt spid="6">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animEffect transition="in" filter="fade">
                                      <p:cBhvr>
                                        <p:cTn id="17" dur="500"/>
                                        <p:tgtEl>
                                          <p:spTgt spid="6">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fade">
                                      <p:cBhvr>
                                        <p:cTn id="22" dur="500"/>
                                        <p:tgtEl>
                                          <p:spTgt spid="6">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7" end="7"/>
                                            </p:txEl>
                                          </p:spTgt>
                                        </p:tgtEl>
                                        <p:attrNameLst>
                                          <p:attrName>style.visibility</p:attrName>
                                        </p:attrNameLst>
                                      </p:cBhvr>
                                      <p:to>
                                        <p:strVal val="visible"/>
                                      </p:to>
                                    </p:set>
                                    <p:animEffect transition="in" filter="fade">
                                      <p:cBhvr>
                                        <p:cTn id="27" dur="500"/>
                                        <p:tgtEl>
                                          <p:spTgt spid="6">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8" end="8"/>
                                            </p:txEl>
                                          </p:spTgt>
                                        </p:tgtEl>
                                        <p:attrNameLst>
                                          <p:attrName>style.visibility</p:attrName>
                                        </p:attrNameLst>
                                      </p:cBhvr>
                                      <p:to>
                                        <p:strVal val="visible"/>
                                      </p:to>
                                    </p:set>
                                    <p:animEffect transition="in" filter="fade">
                                      <p:cBhvr>
                                        <p:cTn id="32" dur="500"/>
                                        <p:tgtEl>
                                          <p:spTgt spid="6">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xEl>
                                              <p:pRg st="9" end="9"/>
                                            </p:txEl>
                                          </p:spTgt>
                                        </p:tgtEl>
                                        <p:attrNameLst>
                                          <p:attrName>style.visibility</p:attrName>
                                        </p:attrNameLst>
                                      </p:cBhvr>
                                      <p:to>
                                        <p:strVal val="visible"/>
                                      </p:to>
                                    </p:set>
                                    <p:animEffect transition="in" filter="fade">
                                      <p:cBhvr>
                                        <p:cTn id="37"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6"/>
            <a:ext cx="10515600" cy="1109980"/>
          </a:xfrm>
        </p:spPr>
        <p:txBody>
          <a:bodyPr>
            <a:normAutofit fontScale="90000"/>
          </a:bodyPr>
          <a:lstStyle/>
          <a:p>
            <a:br>
              <a:rPr lang="en-GB" sz="4400" b="1" dirty="0">
                <a:solidFill>
                  <a:srgbClr val="7030A0"/>
                </a:solidFill>
              </a:rPr>
            </a:br>
            <a:r>
              <a:rPr lang="en-GB" sz="4400" b="1" dirty="0">
                <a:solidFill>
                  <a:srgbClr val="7030A0"/>
                </a:solidFill>
              </a:rPr>
              <a:t>                         The 2024 Entrance Assessment</a:t>
            </a:r>
            <a:br>
              <a:rPr lang="en-GB" sz="4400" b="1" dirty="0">
                <a:solidFill>
                  <a:srgbClr val="7030A0"/>
                </a:solidFill>
              </a:rPr>
            </a:br>
            <a:r>
              <a:rPr lang="en-GB" sz="4400" b="1" dirty="0">
                <a:solidFill>
                  <a:srgbClr val="7030A0"/>
                </a:solidFill>
              </a:rPr>
              <a:t>                        </a:t>
            </a:r>
            <a:r>
              <a:rPr lang="en-GB" sz="4400" b="1" dirty="0">
                <a:solidFill>
                  <a:srgbClr val="FF0000"/>
                </a:solidFill>
              </a:rPr>
              <a:t>The Registration Process (Step 2)</a:t>
            </a:r>
            <a:br>
              <a:rPr lang="en-GB" sz="4400" b="1" dirty="0">
                <a:solidFill>
                  <a:srgbClr val="7030A0"/>
                </a:solidFill>
              </a:rPr>
            </a:b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839755" y="1524551"/>
            <a:ext cx="10504714" cy="4968323"/>
          </a:xfrm>
        </p:spPr>
        <p:txBody>
          <a:bodyPr>
            <a:normAutofit fontScale="92500" lnSpcReduction="20000"/>
          </a:bodyPr>
          <a:lstStyle/>
          <a:p>
            <a:pPr marL="0" indent="0">
              <a:buNone/>
            </a:pPr>
            <a:endParaRPr lang="en-GB" sz="700" dirty="0"/>
          </a:p>
          <a:p>
            <a:pPr marL="0" indent="0">
              <a:buNone/>
            </a:pPr>
            <a:r>
              <a:rPr lang="en-GB" sz="2600" b="1" dirty="0"/>
              <a:t>Step 2		</a:t>
            </a:r>
            <a:r>
              <a:rPr lang="en-GB" sz="2600" b="1" dirty="0">
                <a:solidFill>
                  <a:srgbClr val="7030A0"/>
                </a:solidFill>
              </a:rPr>
              <a:t>Pupil Application</a:t>
            </a:r>
          </a:p>
          <a:p>
            <a:pPr>
              <a:lnSpc>
                <a:spcPct val="100000"/>
              </a:lnSpc>
              <a:buFont typeface="Wingdings" panose="05000000000000000000" pitchFamily="2" charset="2"/>
              <a:buChar char="ü"/>
            </a:pPr>
            <a:r>
              <a:rPr lang="en-GB" sz="2400" b="1" dirty="0"/>
              <a:t>Details about the pupil who is being registered are entered. </a:t>
            </a:r>
          </a:p>
          <a:p>
            <a:pPr marL="0" indent="0">
              <a:lnSpc>
                <a:spcPct val="100000"/>
              </a:lnSpc>
              <a:buNone/>
            </a:pPr>
            <a:r>
              <a:rPr lang="en-GB" sz="2000" i="1" dirty="0"/>
              <a:t>The name and date of birth which the parent / guardian enters </a:t>
            </a:r>
            <a:r>
              <a:rPr lang="en-GB" sz="2000" i="1" dirty="0">
                <a:highlight>
                  <a:srgbClr val="FFFF00"/>
                </a:highlight>
              </a:rPr>
              <a:t>MUST be identical </a:t>
            </a:r>
            <a:r>
              <a:rPr lang="en-GB" sz="2000" i="1" dirty="0"/>
              <a:t>to the information on the birth certificate for the Pupil Application to be valid.</a:t>
            </a:r>
            <a:endParaRPr lang="en-GB" sz="2000" b="1" dirty="0"/>
          </a:p>
          <a:p>
            <a:pPr>
              <a:lnSpc>
                <a:spcPct val="100000"/>
              </a:lnSpc>
              <a:buFont typeface="Wingdings" panose="05000000000000000000" pitchFamily="2" charset="2"/>
              <a:buChar char="ü"/>
            </a:pPr>
            <a:r>
              <a:rPr lang="en-GB" sz="2400" b="1" dirty="0"/>
              <a:t>The parent / guardian chooses the SEAG school where they would like their child to sit the Entrance Assessment.</a:t>
            </a:r>
          </a:p>
          <a:p>
            <a:pPr>
              <a:buFont typeface="Wingdings" panose="05000000000000000000" pitchFamily="2" charset="2"/>
              <a:buChar char="Ø"/>
            </a:pPr>
            <a:r>
              <a:rPr lang="en-GB" sz="2000" i="1" dirty="0"/>
              <a:t>Parents / guardians choose, from a drop-down list, the SEAG school (Assessment Centre) which is most convenient for their child to sit the Entrance Assessment. </a:t>
            </a:r>
          </a:p>
          <a:p>
            <a:pPr>
              <a:buFont typeface="Wingdings" panose="05000000000000000000" pitchFamily="2" charset="2"/>
              <a:buChar char="Ø"/>
            </a:pPr>
            <a:r>
              <a:rPr lang="en-GB" sz="2000" i="1" dirty="0"/>
              <a:t>The drop-down list will, initially, contain all 63 schools but, over time, a school could reach its maximum capacity. If that happens that school will no longer appear in the list of choices.</a:t>
            </a:r>
          </a:p>
          <a:p>
            <a:pPr>
              <a:buFont typeface="Wingdings" panose="05000000000000000000" pitchFamily="2" charset="2"/>
              <a:buChar char="Ø"/>
            </a:pPr>
            <a:r>
              <a:rPr lang="en-GB" sz="2000" i="1" dirty="0"/>
              <a:t>Take care when reading the </a:t>
            </a:r>
            <a:r>
              <a:rPr lang="en-GB" sz="2000" b="1" i="1" dirty="0"/>
              <a:t>name</a:t>
            </a:r>
            <a:r>
              <a:rPr lang="en-GB" sz="2000" i="1" dirty="0"/>
              <a:t> of the Assessment Centre that you know where it is located. Last year some parents, in error, selected Centres which were more than 50 miles from their home.</a:t>
            </a:r>
          </a:p>
          <a:p>
            <a:pPr>
              <a:buFont typeface="Wingdings" panose="05000000000000000000" pitchFamily="2" charset="2"/>
              <a:buChar char="Ø"/>
            </a:pPr>
            <a:r>
              <a:rPr lang="en-GB" sz="2000" i="1" dirty="0"/>
              <a:t>Do not be misled into thinking that, for 2024, a Centre will definitely use rooms or definitely use halls. Some of these decisions cannot be made until the end of September, when the school knows how many pupils are coming, what Access Arrangements are needed and what its resources are.</a:t>
            </a:r>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8869" y="365126"/>
            <a:ext cx="2136658" cy="1109980"/>
          </a:xfrm>
          <a:prstGeom prst="rect">
            <a:avLst/>
          </a:prstGeom>
          <a:noFill/>
          <a:ln>
            <a:noFill/>
          </a:ln>
        </p:spPr>
      </p:pic>
      <p:sp>
        <p:nvSpPr>
          <p:cNvPr id="3" name="Slide Number Placeholder 2">
            <a:extLst>
              <a:ext uri="{FF2B5EF4-FFF2-40B4-BE49-F238E27FC236}">
                <a16:creationId xmlns:a16="http://schemas.microsoft.com/office/drawing/2014/main" id="{91EC0365-525F-060A-8823-52C93E7CC6DE}"/>
              </a:ext>
            </a:extLst>
          </p:cNvPr>
          <p:cNvSpPr>
            <a:spLocks noGrp="1"/>
          </p:cNvSpPr>
          <p:nvPr>
            <p:ph type="sldNum" sz="quarter" idx="12"/>
          </p:nvPr>
        </p:nvSpPr>
        <p:spPr/>
        <p:txBody>
          <a:bodyPr/>
          <a:lstStyle/>
          <a:p>
            <a:fld id="{0DA99461-0B27-48DD-AA52-EF709D76F84B}" type="slidenum">
              <a:rPr lang="en-GB" smtClean="0"/>
              <a:t>8</a:t>
            </a:fld>
            <a:endParaRPr lang="en-GB" dirty="0"/>
          </a:p>
        </p:txBody>
      </p:sp>
    </p:spTree>
    <p:extLst>
      <p:ext uri="{BB962C8B-B14F-4D97-AF65-F5344CB8AC3E}">
        <p14:creationId xmlns:p14="http://schemas.microsoft.com/office/powerpoint/2010/main" val="1098380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fade">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fade">
                                      <p:cBhvr>
                                        <p:cTn id="22" dur="5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fade">
                                      <p:cBhvr>
                                        <p:cTn id="27" dur="500"/>
                                        <p:tgtEl>
                                          <p:spTgt spid="6">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6" end="6"/>
                                            </p:txEl>
                                          </p:spTgt>
                                        </p:tgtEl>
                                        <p:attrNameLst>
                                          <p:attrName>style.visibility</p:attrName>
                                        </p:attrNameLst>
                                      </p:cBhvr>
                                      <p:to>
                                        <p:strVal val="visible"/>
                                      </p:to>
                                    </p:set>
                                    <p:animEffect transition="in" filter="fade">
                                      <p:cBhvr>
                                        <p:cTn id="32" dur="500"/>
                                        <p:tgtEl>
                                          <p:spTgt spid="6">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xEl>
                                              <p:pRg st="7" end="7"/>
                                            </p:txEl>
                                          </p:spTgt>
                                        </p:tgtEl>
                                        <p:attrNameLst>
                                          <p:attrName>style.visibility</p:attrName>
                                        </p:attrNameLst>
                                      </p:cBhvr>
                                      <p:to>
                                        <p:strVal val="visible"/>
                                      </p:to>
                                    </p:set>
                                    <p:animEffect transition="in" filter="fade">
                                      <p:cBhvr>
                                        <p:cTn id="37" dur="500"/>
                                        <p:tgtEl>
                                          <p:spTgt spid="6">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
                                            <p:txEl>
                                              <p:pRg st="8" end="8"/>
                                            </p:txEl>
                                          </p:spTgt>
                                        </p:tgtEl>
                                        <p:attrNameLst>
                                          <p:attrName>style.visibility</p:attrName>
                                        </p:attrNameLst>
                                      </p:cBhvr>
                                      <p:to>
                                        <p:strVal val="visible"/>
                                      </p:to>
                                    </p:set>
                                    <p:animEffect transition="in" filter="fade">
                                      <p:cBhvr>
                                        <p:cTn id="42"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781B3B-8505-72FA-4922-DBA523D9FC7C}"/>
              </a:ext>
            </a:extLst>
          </p:cNvPr>
          <p:cNvSpPr>
            <a:spLocks noGrp="1"/>
          </p:cNvSpPr>
          <p:nvPr>
            <p:ph type="title"/>
          </p:nvPr>
        </p:nvSpPr>
        <p:spPr>
          <a:xfrm>
            <a:off x="828869" y="365126"/>
            <a:ext cx="10515600" cy="1109980"/>
          </a:xfrm>
        </p:spPr>
        <p:txBody>
          <a:bodyPr>
            <a:normAutofit fontScale="90000"/>
          </a:bodyPr>
          <a:lstStyle/>
          <a:p>
            <a:br>
              <a:rPr lang="en-GB" sz="4400" b="1" dirty="0">
                <a:solidFill>
                  <a:srgbClr val="7030A0"/>
                </a:solidFill>
              </a:rPr>
            </a:br>
            <a:r>
              <a:rPr lang="en-GB" sz="4400" b="1" dirty="0">
                <a:solidFill>
                  <a:srgbClr val="7030A0"/>
                </a:solidFill>
              </a:rPr>
              <a:t>                         The 2024 Entrance Assessment</a:t>
            </a:r>
            <a:br>
              <a:rPr lang="en-GB" sz="4400" b="1" dirty="0">
                <a:solidFill>
                  <a:srgbClr val="7030A0"/>
                </a:solidFill>
              </a:rPr>
            </a:br>
            <a:r>
              <a:rPr lang="en-GB" sz="4400" b="1" dirty="0">
                <a:solidFill>
                  <a:srgbClr val="7030A0"/>
                </a:solidFill>
              </a:rPr>
              <a:t>                      </a:t>
            </a:r>
            <a:r>
              <a:rPr lang="en-GB" sz="4400" b="1" dirty="0">
                <a:solidFill>
                  <a:srgbClr val="FF0000"/>
                </a:solidFill>
              </a:rPr>
              <a:t>  The Registration Process (Step 3)</a:t>
            </a:r>
            <a:br>
              <a:rPr lang="en-GB" sz="4400" b="1" dirty="0">
                <a:solidFill>
                  <a:srgbClr val="7030A0"/>
                </a:solidFill>
              </a:rPr>
            </a:br>
            <a:endParaRPr lang="en-GB" dirty="0">
              <a:solidFill>
                <a:srgbClr val="7030A0"/>
              </a:solidFill>
            </a:endParaRPr>
          </a:p>
        </p:txBody>
      </p:sp>
      <p:sp>
        <p:nvSpPr>
          <p:cNvPr id="6" name="Content Placeholder 5">
            <a:extLst>
              <a:ext uri="{FF2B5EF4-FFF2-40B4-BE49-F238E27FC236}">
                <a16:creationId xmlns:a16="http://schemas.microsoft.com/office/drawing/2014/main" id="{3E938AB0-CF9C-82BC-E727-6450278E8971}"/>
              </a:ext>
            </a:extLst>
          </p:cNvPr>
          <p:cNvSpPr>
            <a:spLocks noGrp="1"/>
          </p:cNvSpPr>
          <p:nvPr>
            <p:ph idx="1"/>
          </p:nvPr>
        </p:nvSpPr>
        <p:spPr>
          <a:xfrm>
            <a:off x="839755" y="1795144"/>
            <a:ext cx="10504714" cy="4561205"/>
          </a:xfrm>
        </p:spPr>
        <p:txBody>
          <a:bodyPr>
            <a:noAutofit/>
          </a:bodyPr>
          <a:lstStyle/>
          <a:p>
            <a:pPr marL="0" indent="0">
              <a:buNone/>
            </a:pPr>
            <a:endParaRPr lang="en-GB" sz="800" b="1" dirty="0"/>
          </a:p>
          <a:p>
            <a:pPr marL="0" indent="0">
              <a:buNone/>
            </a:pPr>
            <a:r>
              <a:rPr lang="en-GB" sz="2400" b="1" dirty="0"/>
              <a:t>Step 3         </a:t>
            </a:r>
            <a:r>
              <a:rPr lang="en-GB" sz="2400" b="1" dirty="0">
                <a:solidFill>
                  <a:srgbClr val="7030A0"/>
                </a:solidFill>
              </a:rPr>
              <a:t>Add Essential Documentation</a:t>
            </a:r>
          </a:p>
          <a:p>
            <a:pPr>
              <a:buFont typeface="Wingdings" panose="05000000000000000000" pitchFamily="2" charset="2"/>
              <a:buChar char="ü"/>
            </a:pPr>
            <a:r>
              <a:rPr lang="en-GB" sz="2400" b="1" dirty="0"/>
              <a:t>The birth certificate and passport sized photograph are uploaded to confirm the identity of the pupil.</a:t>
            </a:r>
          </a:p>
          <a:p>
            <a:pPr marL="0" indent="0">
              <a:buNone/>
            </a:pPr>
            <a:endParaRPr lang="en-GB" sz="2000" b="1" dirty="0">
              <a:solidFill>
                <a:srgbClr val="7030A0"/>
              </a:solidFill>
            </a:endParaRPr>
          </a:p>
          <a:p>
            <a:r>
              <a:rPr lang="en-GB" sz="2200" dirty="0"/>
              <a:t>When registering their child a parent / guardian can save the details and return later to the portal to complete the process. </a:t>
            </a:r>
          </a:p>
          <a:p>
            <a:r>
              <a:rPr lang="en-GB" sz="2200" dirty="0"/>
              <a:t>However, the birth certificate* and a passport style photograph need to be available and uploaded at some point before submitting the Pupil Application.</a:t>
            </a:r>
          </a:p>
          <a:p>
            <a:r>
              <a:rPr lang="en-GB" sz="2200" dirty="0"/>
              <a:t>The photograph should be a head and shoulders picture of the child. </a:t>
            </a:r>
          </a:p>
          <a:p>
            <a:r>
              <a:rPr lang="en-GB" sz="2000" dirty="0"/>
              <a:t>*If a child’s name has been changed by Deed Poll, then a copy of the Deed Poll, not the birth    certificate should be uploaded.</a:t>
            </a:r>
          </a:p>
          <a:p>
            <a:pPr marL="0" indent="0">
              <a:buNone/>
            </a:pPr>
            <a:endParaRPr lang="en-GB" sz="2000" dirty="0"/>
          </a:p>
          <a:p>
            <a:pPr marL="0" indent="0">
              <a:buNone/>
            </a:pPr>
            <a:r>
              <a:rPr lang="en-GB" sz="2000" dirty="0"/>
              <a:t> </a:t>
            </a:r>
          </a:p>
        </p:txBody>
      </p:sp>
      <p:pic>
        <p:nvPicPr>
          <p:cNvPr id="4" name="Picture 3">
            <a:extLst>
              <a:ext uri="{FF2B5EF4-FFF2-40B4-BE49-F238E27FC236}">
                <a16:creationId xmlns:a16="http://schemas.microsoft.com/office/drawing/2014/main" id="{6ACB010E-4CDF-FBB5-5C73-E8397942721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8869" y="365126"/>
            <a:ext cx="2136658" cy="1109980"/>
          </a:xfrm>
          <a:prstGeom prst="rect">
            <a:avLst/>
          </a:prstGeom>
          <a:noFill/>
          <a:ln>
            <a:noFill/>
          </a:ln>
        </p:spPr>
      </p:pic>
      <p:sp>
        <p:nvSpPr>
          <p:cNvPr id="3" name="Slide Number Placeholder 2">
            <a:extLst>
              <a:ext uri="{FF2B5EF4-FFF2-40B4-BE49-F238E27FC236}">
                <a16:creationId xmlns:a16="http://schemas.microsoft.com/office/drawing/2014/main" id="{8D4BC50A-FCD7-576D-D5CD-C80A6761FECA}"/>
              </a:ext>
            </a:extLst>
          </p:cNvPr>
          <p:cNvSpPr>
            <a:spLocks noGrp="1"/>
          </p:cNvSpPr>
          <p:nvPr>
            <p:ph type="sldNum" sz="quarter" idx="12"/>
          </p:nvPr>
        </p:nvSpPr>
        <p:spPr/>
        <p:txBody>
          <a:bodyPr/>
          <a:lstStyle/>
          <a:p>
            <a:fld id="{0DA99461-0B27-48DD-AA52-EF709D76F84B}" type="slidenum">
              <a:rPr lang="en-GB" smtClean="0"/>
              <a:t>9</a:t>
            </a:fld>
            <a:endParaRPr lang="en-GB" dirty="0"/>
          </a:p>
        </p:txBody>
      </p:sp>
    </p:spTree>
    <p:extLst>
      <p:ext uri="{BB962C8B-B14F-4D97-AF65-F5344CB8AC3E}">
        <p14:creationId xmlns:p14="http://schemas.microsoft.com/office/powerpoint/2010/main" val="1814736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animEffect transition="in" filter="fade">
                                      <p:cBhvr>
                                        <p:cTn id="17" dur="500"/>
                                        <p:tgtEl>
                                          <p:spTgt spid="6">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fade">
                                      <p:cBhvr>
                                        <p:cTn id="22" dur="500"/>
                                        <p:tgtEl>
                                          <p:spTgt spid="6">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animEffect transition="in" filter="fade">
                                      <p:cBhvr>
                                        <p:cTn id="27" dur="500"/>
                                        <p:tgtEl>
                                          <p:spTgt spid="6">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7" end="7"/>
                                            </p:txEl>
                                          </p:spTgt>
                                        </p:tgtEl>
                                        <p:attrNameLst>
                                          <p:attrName>style.visibility</p:attrName>
                                        </p:attrNameLst>
                                      </p:cBhvr>
                                      <p:to>
                                        <p:strVal val="visible"/>
                                      </p:to>
                                    </p:set>
                                    <p:animEffect transition="in" filter="fade">
                                      <p:cBhvr>
                                        <p:cTn id="32"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4528</Words>
  <Application>Microsoft Office PowerPoint</Application>
  <PresentationFormat>Widescreen</PresentationFormat>
  <Paragraphs>311</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Calibri Light</vt:lpstr>
      <vt:lpstr>Symbol</vt:lpstr>
      <vt:lpstr>Wingdings</vt:lpstr>
      <vt:lpstr>Office Theme</vt:lpstr>
      <vt:lpstr>PowerPoint Presentation</vt:lpstr>
      <vt:lpstr>                          The 2024 Entrance Assessment                                   General Information </vt:lpstr>
      <vt:lpstr>                          The 2024 Entrance Assessment                                      Key Dates </vt:lpstr>
      <vt:lpstr>                          The 2024 Entrance Assessment                                      Really Important </vt:lpstr>
      <vt:lpstr>                          The 2024 Entrance Assessment                          The Registration Process (Be Prepared) </vt:lpstr>
      <vt:lpstr>                          The 2024 Entrance Assessment                         The Registration Process                          (Learning from the 2023 experience) </vt:lpstr>
      <vt:lpstr>                          The 2024 Entrance Assessment                         The Registration Process (Step 1) </vt:lpstr>
      <vt:lpstr>                          The 2024 Entrance Assessment                         The Registration Process (Step 2) </vt:lpstr>
      <vt:lpstr>                          The 2024 Entrance Assessment                         The Registration Process (Step 3) </vt:lpstr>
      <vt:lpstr>                          The 2024 Entrance Assessment                         The Registration Process (Step 4) </vt:lpstr>
      <vt:lpstr>                          The 2024 Entrance Assessment                         The Registration Process (Step 4) </vt:lpstr>
      <vt:lpstr>                          The 2024 Entrance Assessment                         The Registration Process (Step 5) </vt:lpstr>
      <vt:lpstr>                          The 2024 Entrance Assessment                         The Registration Process (Step 5) </vt:lpstr>
      <vt:lpstr>                          The 2024 Entrance Assessment                    The Registration Process – After the Payment Step</vt:lpstr>
      <vt:lpstr>                          The 2024 Entrance Assessment                         The Registration Process (Additional notes) </vt:lpstr>
      <vt:lpstr>                          The 2024 Entrance Assessment                   The Registration Process - Requesting Access Arrangements</vt:lpstr>
      <vt:lpstr>                          The 2024 Entrance Assessment                                        The Papers (1)                                </vt:lpstr>
      <vt:lpstr>                          The 2024 Entrance Assessment                                        The Papers (2)                                </vt:lpstr>
      <vt:lpstr>                          The 2024 Entrance Assessment                                        SEAG Outcomes (1)                                </vt:lpstr>
      <vt:lpstr>                          The 2024 Entrance Assessment                                        SEAG Outcomes (2)                                </vt:lpstr>
      <vt:lpstr>                          The 2024 Entrance Assessment                                        SEAG Outcomes (3)                                </vt:lpstr>
      <vt:lpstr>                          The 2024 Entrance Assessment                                        SEAG Outcomes (4)                                </vt:lpstr>
      <vt:lpstr>                          The 2024 Entrance Assessment                                        SEAG Outcomes (5)                                </vt:lpstr>
      <vt:lpstr>                          The 2024 Entrance Assessment                                        SEAG Outcomes (6)                                </vt:lpstr>
      <vt:lpstr>                          The 2024 Entrance Assessment                               Sitting just one of the two Papers                                </vt:lpstr>
      <vt:lpstr>                          The 2024 Entrance Assessment                     Role of a SEAG school with P7 parents and pupils (1)                                </vt:lpstr>
      <vt:lpstr>                          The 2024 Entrance Assessment                     Role of a SEAG school with P7 parents and pupils (2)                                </vt:lpstr>
      <vt:lpstr>                                                   The 2024 Entrance Assessment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Bob Cummings</dc:creator>
  <cp:lastModifiedBy>D MCCUSKER</cp:lastModifiedBy>
  <cp:revision>28</cp:revision>
  <cp:lastPrinted>2024-04-16T16:53:35Z</cp:lastPrinted>
  <dcterms:created xsi:type="dcterms:W3CDTF">2023-04-08T08:50:45Z</dcterms:created>
  <dcterms:modified xsi:type="dcterms:W3CDTF">2024-05-20T08:45:07Z</dcterms:modified>
</cp:coreProperties>
</file>